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theme/themeOverride1.xml" ContentType="application/vnd.openxmlformats-officedocument.themeOverr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62" r:id="rId2"/>
    <p:sldId id="361" r:id="rId3"/>
    <p:sldId id="407" r:id="rId4"/>
    <p:sldId id="409" r:id="rId5"/>
    <p:sldId id="408" r:id="rId6"/>
    <p:sldId id="385" r:id="rId7"/>
    <p:sldId id="386" r:id="rId8"/>
    <p:sldId id="405" r:id="rId9"/>
    <p:sldId id="367" r:id="rId10"/>
    <p:sldId id="395" r:id="rId11"/>
    <p:sldId id="401" r:id="rId12"/>
    <p:sldId id="402" r:id="rId13"/>
    <p:sldId id="403" r:id="rId14"/>
    <p:sldId id="380" r:id="rId15"/>
    <p:sldId id="365" r:id="rId16"/>
  </p:sldIdLst>
  <p:sldSz cx="9144000" cy="5143500" type="screen16x9"/>
  <p:notesSz cx="9926638" cy="67976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500" userDrawn="1">
          <p15:clr>
            <a:srgbClr val="A4A3A4"/>
          </p15:clr>
        </p15:guide>
        <p15:guide id="3" pos="5408" userDrawn="1">
          <p15:clr>
            <a:srgbClr val="A4A3A4"/>
          </p15:clr>
        </p15:guide>
        <p15:guide id="4" orient="horz" pos="395" userDrawn="1">
          <p15:clr>
            <a:srgbClr val="A4A3A4"/>
          </p15:clr>
        </p15:guide>
        <p15:guide id="5" pos="1046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Orlov" initials="B" lastIdx="1" clrIdx="0">
    <p:extLst>
      <p:ext uri="{19B8F6BF-5375-455C-9EA6-DF929625EA0E}">
        <p15:presenceInfo xmlns:p15="http://schemas.microsoft.com/office/powerpoint/2012/main" userId="BOrlov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02" autoAdjust="0"/>
    <p:restoredTop sz="94660"/>
  </p:normalViewPr>
  <p:slideViewPr>
    <p:cSldViewPr showGuides="1">
      <p:cViewPr varScale="1">
        <p:scale>
          <a:sx n="145" d="100"/>
          <a:sy n="145" d="100"/>
        </p:scale>
        <p:origin x="618" y="126"/>
      </p:cViewPr>
      <p:guideLst>
        <p:guide orient="horz" pos="3120"/>
        <p:guide pos="500"/>
        <p:guide pos="5408"/>
        <p:guide orient="horz" pos="395"/>
        <p:guide pos="1046"/>
      </p:guideLst>
    </p:cSldViewPr>
  </p:slideViewPr>
  <p:notesTextViewPr>
    <p:cViewPr>
      <p:scale>
        <a:sx n="33" d="100"/>
        <a:sy n="33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1" i="0" u="none" strike="noStrike" kern="1200" spc="0" baseline="0">
                <a:solidFill>
                  <a:sysClr val="windowText" lastClr="000000"/>
                </a:solidFill>
                <a:latin typeface="Arial Narrow" panose="020B0606020202030204" pitchFamily="34" charset="0"/>
                <a:ea typeface="+mn-ea"/>
                <a:cs typeface="Times New Roman" panose="02020603050405020304" pitchFamily="18" charset="0"/>
              </a:defRPr>
            </a:pPr>
            <a:r>
              <a:rPr lang="ru-RU" sz="1400" b="1" i="0" baseline="0" dirty="0"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Структура обращений </a:t>
            </a:r>
            <a:endParaRPr lang="ru-RU" sz="1400" b="1" i="0" baseline="0" dirty="0" smtClean="0"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  <a:p>
            <a:pPr algn="l">
              <a:defRPr b="1">
                <a:solidFill>
                  <a:sysClr val="windowText" lastClr="000000"/>
                </a:solidFill>
                <a:cs typeface="Times New Roman" panose="02020603050405020304" pitchFamily="18" charset="0"/>
              </a:defRPr>
            </a:pPr>
            <a:r>
              <a:rPr lang="ru-RU" sz="1400" b="1" i="0" baseline="0" dirty="0" smtClean="0"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по </a:t>
            </a:r>
            <a:r>
              <a:rPr lang="ru-RU" sz="1400" b="1" i="0" baseline="0" dirty="0"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целям </a:t>
            </a:r>
            <a:r>
              <a:rPr lang="ru-RU" sz="1400" b="1" i="0" baseline="0" dirty="0" smtClean="0"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кредитования</a:t>
            </a:r>
            <a:r>
              <a:rPr lang="ru-RU" sz="1400" b="1" i="0" baseline="0" dirty="0"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, </a:t>
            </a:r>
            <a:r>
              <a:rPr lang="ru-RU" sz="1400" b="1" i="0" baseline="0" dirty="0" smtClean="0">
                <a:effectLst/>
                <a:latin typeface="Arial Narrow" panose="020B0606020202030204" pitchFamily="34" charset="0"/>
                <a:cs typeface="Times New Roman" panose="02020603050405020304" pitchFamily="18" charset="0"/>
              </a:rPr>
              <a:t>%</a:t>
            </a:r>
            <a:endParaRPr lang="ru-RU" sz="1400" b="1" dirty="0">
              <a:effectLst/>
              <a:latin typeface="Arial Narrow" panose="020B0606020202030204" pitchFamily="34" charset="0"/>
              <a:cs typeface="Times New Roman" panose="02020603050405020304" pitchFamily="18" charset="0"/>
            </a:endParaRPr>
          </a:p>
        </c:rich>
      </c:tx>
      <c:layout>
        <c:manualLayout>
          <c:xMode val="edge"/>
          <c:yMode val="edge"/>
          <c:x val="8.4339716814217994E-4"/>
          <c:y val="3.5191080640499836E-3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400" b="1" i="0" u="none" strike="noStrike" kern="1200" spc="0" baseline="0">
              <a:solidFill>
                <a:sysClr val="windowText" lastClr="000000"/>
              </a:solidFill>
              <a:latin typeface="Arial Narrow" panose="020B0606020202030204" pitchFamily="34" charset="0"/>
              <a:ea typeface="+mn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6.4271959200300497E-3"/>
          <c:y val="0.15696976331800883"/>
          <c:w val="0.51432336442335325"/>
          <c:h val="0.68296708089478886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Количество заявок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solidFill>
                <a:schemeClr val="accent1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solidFill>
                <a:schemeClr val="accent2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solidFill>
                <a:schemeClr val="accent3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solidFill>
                <a:schemeClr val="accent4">
                  <a:lumMod val="60000"/>
                </a:schemeClr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fld id="{8E163CB1-9E22-447E-9B4D-54868AA447D3}" type="PERCENTAGE">
                      <a:rPr lang="en-US" baseline="0" smtClean="0"/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E474C983-7F13-4743-84F9-98DB32201CC5}" type="PERCENTAGE">
                      <a:rPr lang="en-US" baseline="0" smtClean="0"/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2"/>
              <c:layout/>
              <c:tx>
                <c:rich>
                  <a:bodyPr/>
                  <a:lstStyle/>
                  <a:p>
                    <a:fld id="{168CC539-7231-434C-8D6C-3814BE26A07F}" type="PERCENTAGE">
                      <a:rPr lang="en-US" baseline="0" smtClean="0"/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04C5C157-F583-4DF0-92BB-6A05BB896B76}" type="PERCENTAGE">
                      <a:rPr lang="en-US" baseline="0"/>
                      <a:pPr/>
                      <a:t>[ПРОЦЕНТ]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4"/>
              <c:layout>
                <c:manualLayout>
                  <c:x val="1.6540379993051926E-2"/>
                  <c:y val="1.533377786702208E-3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1">
                    <a:noAutofit/>
                  </a:bodyPr>
                  <a:lstStyle/>
                  <a:p>
                    <a:pPr>
                      <a:defRPr sz="1100" b="1" i="0" u="none" strike="noStrike" kern="1200" baseline="0">
                        <a:solidFill>
                          <a:schemeClr val="tx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defRPr>
                    </a:pPr>
                    <a:fld id="{07ECBA74-C25C-4B5B-A008-880F1C01CB89}" type="PERCENTAGE">
                      <a:rPr lang="en-US" baseline="0" smtClean="0">
                        <a:solidFill>
                          <a:schemeClr val="tx1"/>
                        </a:solidFill>
                      </a:rPr>
                      <a:pPr>
                        <a:defRPr sz="1100" b="1">
                          <a:solidFill>
                            <a:schemeClr val="tx1"/>
                          </a:solidFill>
                        </a:defRPr>
                      </a:pPr>
                      <a:t>[ПРОЦЕНТ]</a:t>
                    </a:fld>
                    <a:endParaRPr lang="ru-RU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1">
                  <a:noAutofit/>
                </a:bodyPr>
                <a:lstStyle/>
                <a:p>
                  <a:pPr>
                    <a:defRPr sz="1100" b="1" i="0" u="none" strike="noStrike" kern="1200" baseline="0">
                      <a:solidFill>
                        <a:schemeClr val="tx1"/>
                      </a:solidFill>
                      <a:latin typeface="Arial Narrow" panose="020B0606020202030204" pitchFamily="34" charset="0"/>
                      <a:ea typeface="+mn-ea"/>
                      <a:cs typeface="+mn-cs"/>
                    </a:defRPr>
                  </a:pPr>
                  <a:endParaRPr lang="ru-RU"/>
                </a:p>
              </c:txPr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>
                    <c:manualLayout>
                      <c:w val="7.8526327762523745E-2"/>
                      <c:h val="7.6672694605940783E-2"/>
                    </c:manualLayout>
                  </c15:layout>
                  <c15:dlblFieldTable/>
                  <c15:showDataLabelsRange val="0"/>
                </c:ext>
              </c:extLst>
            </c:dLbl>
            <c:dLbl>
              <c:idx val="5"/>
              <c:layout>
                <c:manualLayout>
                  <c:x val="-8.3985377286121654E-2"/>
                  <c:y val="-7.8066594581177262E-2"/>
                </c:manualLayout>
              </c:layout>
              <c:tx>
                <c:rich>
                  <a:bodyPr/>
                  <a:lstStyle/>
                  <a:p>
                    <a:fld id="{9DF346F8-1EF8-4793-A952-F50A439BF1B9}" type="PERCENTAGE">
                      <a:rPr lang="en-US" baseline="0" smtClean="0"/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6"/>
              <c:layout>
                <c:manualLayout>
                  <c:x val="-4.5574742136235561E-3"/>
                  <c:y val="-2.2740883888307689E-3"/>
                </c:manualLayout>
              </c:layout>
              <c:tx>
                <c:rich>
                  <a:bodyPr/>
                  <a:lstStyle/>
                  <a:p>
                    <a:fld id="{DAFC16B9-479C-4E44-970E-C6FD084C5C61}" type="PERCENTAGE">
                      <a:rPr lang="en-US" baseline="0" smtClean="0">
                        <a:solidFill>
                          <a:schemeClr val="tx1"/>
                        </a:solidFill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7"/>
              <c:layout>
                <c:manualLayout>
                  <c:x val="-6.13533831680618E-3"/>
                  <c:y val="3.7480429755919801E-3"/>
                </c:manualLayout>
              </c:layout>
              <c:tx>
                <c:rich>
                  <a:bodyPr/>
                  <a:lstStyle/>
                  <a:p>
                    <a:fld id="{E2972A0B-69DA-4878-98AD-5C5FAFCA0922}" type="PERCENTAGE">
                      <a:rPr lang="en-US" baseline="0" smtClean="0">
                        <a:solidFill>
                          <a:schemeClr val="tx1"/>
                        </a:solidFill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8"/>
              <c:layout/>
              <c:tx>
                <c:rich>
                  <a:bodyPr/>
                  <a:lstStyle/>
                  <a:p>
                    <a:fld id="{83E9F61A-B93E-488B-AC7C-D1D8B9B43695}" type="PERCENTAGE">
                      <a:rPr lang="en-US" baseline="0" smtClean="0">
                        <a:solidFill>
                          <a:schemeClr val="tx1"/>
                        </a:solidFill>
                      </a:rPr>
                      <a:pPr/>
                      <a:t>[ПРОЦЕНТ]</a:t>
                    </a:fld>
                    <a:endParaRPr lang="ru-RU"/>
                  </a:p>
                </c:rich>
              </c:tx>
              <c:showLegendKey val="0"/>
              <c:showVal val="1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1" i="0" u="none" strike="noStrike" kern="1200" baseline="0">
                    <a:solidFill>
                      <a:schemeClr val="tx1"/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Лист1!$A$21:$A$29</c:f>
              <c:strCache>
                <c:ptCount val="9"/>
                <c:pt idx="0">
                  <c:v>Расширение бизнеса</c:v>
                </c:pt>
                <c:pt idx="1">
                  <c:v>Приобретение недвижимости</c:v>
                </c:pt>
                <c:pt idx="2">
                  <c:v>Выход на новые рынки</c:v>
                </c:pt>
                <c:pt idx="3">
                  <c:v>Приобретение оборудования</c:v>
                </c:pt>
                <c:pt idx="4">
                  <c:v>Модернизация оборудования</c:v>
                </c:pt>
                <c:pt idx="5">
                  <c:v>Модернизация основных средств (помещение)</c:v>
                </c:pt>
                <c:pt idx="6">
                  <c:v>Приобретение спецтехники и транспорта</c:v>
                </c:pt>
                <c:pt idx="7">
                  <c:v>Строительство основных средств</c:v>
                </c:pt>
                <c:pt idx="8">
                  <c:v>Ремонт основных средств</c:v>
                </c:pt>
              </c:strCache>
            </c:strRef>
          </c:cat>
          <c:val>
            <c:numRef>
              <c:f>Лист1!$B$21:$B$29</c:f>
              <c:numCache>
                <c:formatCode>General</c:formatCode>
                <c:ptCount val="9"/>
                <c:pt idx="0">
                  <c:v>28</c:v>
                </c:pt>
                <c:pt idx="1">
                  <c:v>23</c:v>
                </c:pt>
                <c:pt idx="2">
                  <c:v>11</c:v>
                </c:pt>
                <c:pt idx="3">
                  <c:v>53</c:v>
                </c:pt>
                <c:pt idx="4">
                  <c:v>61</c:v>
                </c:pt>
                <c:pt idx="5">
                  <c:v>2</c:v>
                </c:pt>
                <c:pt idx="6">
                  <c:v>11</c:v>
                </c:pt>
                <c:pt idx="7">
                  <c:v>7</c:v>
                </c:pt>
                <c:pt idx="8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49566560505622831"/>
          <c:y val="7.4349137696359292E-3"/>
          <c:w val="0.49038080766219999"/>
          <c:h val="0.9808485705632429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ysClr val="windowText" lastClr="000000"/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 Narrow" panose="020B0606020202030204" pitchFamily="34" charset="0"/>
        </a:defRPr>
      </a:pPr>
      <a:endParaRPr lang="ru-RU"/>
    </a:p>
  </c:txPr>
  <c:externalData r:id="rId4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 algn="l">
              <a:defRPr sz="1400" b="1" i="0" u="none" strike="noStrike" kern="1200" spc="0" normalizeH="0" baseline="0">
                <a:solidFill>
                  <a:schemeClr val="tx1"/>
                </a:solidFill>
                <a:latin typeface="Arial Narrow" panose="020B0606020202030204" pitchFamily="34" charset="0"/>
                <a:ea typeface="+mj-ea"/>
                <a:cs typeface="Times New Roman" panose="02020603050405020304" pitchFamily="18" charset="0"/>
              </a:defRPr>
            </a:pPr>
            <a:r>
              <a:rPr lang="en-US" sz="14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C</a:t>
            </a:r>
            <a:r>
              <a:rPr lang="ru-RU" sz="1400" b="1" dirty="0" err="1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труктура</a:t>
            </a:r>
            <a:r>
              <a:rPr lang="ru-RU" sz="1400" b="1" dirty="0" smtClean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 </a:t>
            </a: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обращений </a:t>
            </a:r>
          </a:p>
          <a:p>
            <a:pPr algn="l">
              <a:defRPr sz="140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defRPr>
            </a:pPr>
            <a:r>
              <a:rPr lang="ru-RU" sz="1400" b="1" dirty="0">
                <a:solidFill>
                  <a:schemeClr val="tx1"/>
                </a:solidFill>
                <a:latin typeface="Arial Narrow" panose="020B0606020202030204" pitchFamily="34" charset="0"/>
                <a:cs typeface="Times New Roman" panose="02020603050405020304" pitchFamily="18" charset="0"/>
              </a:rPr>
              <a:t>по видам деятельности, % </a:t>
            </a:r>
          </a:p>
        </c:rich>
      </c:tx>
      <c:layout>
        <c:manualLayout>
          <c:xMode val="edge"/>
          <c:yMode val="edge"/>
          <c:x val="8.0868874243238742E-2"/>
          <c:y val="1.9126198878142984E-3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 algn="l">
            <a:defRPr sz="1400" b="1" i="0" u="none" strike="noStrike" kern="1200" spc="0" normalizeH="0" baseline="0">
              <a:solidFill>
                <a:schemeClr val="tx1"/>
              </a:solidFill>
              <a:latin typeface="Arial Narrow" panose="020B0606020202030204" pitchFamily="34" charset="0"/>
              <a:ea typeface="+mj-ea"/>
              <a:cs typeface="Times New Roman" panose="02020603050405020304" pitchFamily="18" charset="0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8.7338323466194002E-3"/>
          <c:y val="0.12652671428193268"/>
          <c:w val="0.55088191485350124"/>
          <c:h val="0.67993680645712107"/>
        </c:manualLayout>
      </c:layout>
      <c:doughnut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Портрет клиента Агентства</c:v>
                </c:pt>
              </c:strCache>
            </c:strRef>
          </c:tx>
          <c:dPt>
            <c:idx val="0"/>
            <c:bubble3D val="0"/>
            <c:spPr>
              <a:gradFill>
                <a:gsLst>
                  <a:gs pos="100000">
                    <a:schemeClr val="accent1">
                      <a:lumMod val="60000"/>
                      <a:lumOff val="40000"/>
                    </a:schemeClr>
                  </a:gs>
                  <a:gs pos="0">
                    <a:schemeClr val="accent1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gradFill>
                <a:gsLst>
                  <a:gs pos="100000">
                    <a:schemeClr val="accent2">
                      <a:lumMod val="60000"/>
                      <a:lumOff val="40000"/>
                    </a:schemeClr>
                  </a:gs>
                  <a:gs pos="0">
                    <a:schemeClr val="accent2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gradFill>
                <a:gsLst>
                  <a:gs pos="100000">
                    <a:schemeClr val="accent3">
                      <a:lumMod val="60000"/>
                      <a:lumOff val="40000"/>
                    </a:schemeClr>
                  </a:gs>
                  <a:gs pos="0">
                    <a:schemeClr val="accent3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gradFill>
                <a:gsLst>
                  <a:gs pos="100000">
                    <a:schemeClr val="accent4">
                      <a:lumMod val="60000"/>
                      <a:lumOff val="40000"/>
                    </a:schemeClr>
                  </a:gs>
                  <a:gs pos="0">
                    <a:schemeClr val="accent4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gradFill>
                <a:gsLst>
                  <a:gs pos="100000">
                    <a:schemeClr val="accent5">
                      <a:lumMod val="60000"/>
                      <a:lumOff val="40000"/>
                    </a:schemeClr>
                  </a:gs>
                  <a:gs pos="0">
                    <a:schemeClr val="accent5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gradFill>
                <a:gsLst>
                  <a:gs pos="100000">
                    <a:schemeClr val="accent6">
                      <a:lumMod val="60000"/>
                      <a:lumOff val="40000"/>
                    </a:schemeClr>
                  </a:gs>
                  <a:gs pos="0">
                    <a:schemeClr val="accent6"/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6"/>
            <c:bubble3D val="0"/>
            <c:spPr>
              <a:gradFill>
                <a:gsLst>
                  <a:gs pos="100000">
                    <a:schemeClr val="accent1">
                      <a:lumMod val="60000"/>
                      <a:lumMod val="60000"/>
                      <a:lumOff val="40000"/>
                    </a:schemeClr>
                  </a:gs>
                  <a:gs pos="0">
                    <a:schemeClr val="accent1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7"/>
            <c:bubble3D val="0"/>
            <c:spPr>
              <a:gradFill>
                <a:gsLst>
                  <a:gs pos="100000">
                    <a:schemeClr val="accent2">
                      <a:lumMod val="60000"/>
                      <a:lumMod val="60000"/>
                      <a:lumOff val="40000"/>
                    </a:schemeClr>
                  </a:gs>
                  <a:gs pos="0">
                    <a:schemeClr val="accent2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8"/>
            <c:bubble3D val="0"/>
            <c:spPr>
              <a:gradFill>
                <a:gsLst>
                  <a:gs pos="100000">
                    <a:schemeClr val="accent3">
                      <a:lumMod val="60000"/>
                      <a:lumMod val="60000"/>
                      <a:lumOff val="40000"/>
                    </a:schemeClr>
                  </a:gs>
                  <a:gs pos="0">
                    <a:schemeClr val="accent3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Pt>
            <c:idx val="9"/>
            <c:bubble3D val="0"/>
            <c:spPr>
              <a:gradFill>
                <a:gsLst>
                  <a:gs pos="100000">
                    <a:schemeClr val="accent4">
                      <a:lumMod val="60000"/>
                      <a:lumMod val="60000"/>
                      <a:lumOff val="40000"/>
                    </a:schemeClr>
                  </a:gs>
                  <a:gs pos="0">
                    <a:schemeClr val="accent4">
                      <a:lumMod val="60000"/>
                    </a:schemeClr>
                  </a:gs>
                </a:gsLst>
                <a:lin ang="5400000" scaled="0"/>
              </a:gradFill>
              <a:ln w="19050">
                <a:solidFill>
                  <a:schemeClr val="lt1"/>
                </a:solidFill>
              </a:ln>
              <a:effectLst/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14%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9"/>
              <c:tx>
                <c:rich>
                  <a:bodyPr/>
                  <a:lstStyle/>
                  <a:p>
                    <a:r>
                      <a:rPr lang="en-US" dirty="0" smtClean="0"/>
                      <a:t>27</a:t>
                    </a:r>
                    <a:endParaRPr lang="en-US" dirty="0"/>
                  </a:p>
                </c:rich>
              </c:tx>
              <c:showLegendKey val="0"/>
              <c:showVal val="0"/>
              <c:showCatName val="0"/>
              <c:showSerName val="0"/>
              <c:showPercent val="1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lumMod val="75000"/>
                        <a:lumOff val="25000"/>
                      </a:schemeClr>
                    </a:solidFill>
                    <a:latin typeface="Arial Narrow" panose="020B0606020202030204" pitchFamily="34" charset="0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  <c:leaderLines>
              <c:spPr>
                <a:ln w="9525" cap="flat" cmpd="sng" algn="ctr">
                  <a:solidFill>
                    <a:schemeClr val="dk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Лист1!$A$2:$A$9</c:f>
              <c:strCache>
                <c:ptCount val="8"/>
                <c:pt idx="0">
                  <c:v>Торговля</c:v>
                </c:pt>
                <c:pt idx="1">
                  <c:v>Сдача в аренду недвижимости и оборудования</c:v>
                </c:pt>
                <c:pt idx="2">
                  <c:v>Производство</c:v>
                </c:pt>
                <c:pt idx="3">
                  <c:v>Строительство</c:v>
                </c:pt>
                <c:pt idx="4">
                  <c:v>Услуги по перевозке</c:v>
                </c:pt>
                <c:pt idx="5">
                  <c:v>Иные услуги</c:v>
                </c:pt>
                <c:pt idx="6">
                  <c:v>Сельское хозяйство</c:v>
                </c:pt>
                <c:pt idx="7">
                  <c:v>Другое</c:v>
                </c:pt>
              </c:strCache>
            </c:strRef>
          </c:cat>
          <c:val>
            <c:numRef>
              <c:f>Лист1!$B$2:$B$9</c:f>
              <c:numCache>
                <c:formatCode>0%</c:formatCode>
                <c:ptCount val="8"/>
                <c:pt idx="0">
                  <c:v>8.0719846553085881E-2</c:v>
                </c:pt>
                <c:pt idx="1">
                  <c:v>0.1920252736093874</c:v>
                </c:pt>
                <c:pt idx="2">
                  <c:v>0.17805257813381475</c:v>
                </c:pt>
                <c:pt idx="3">
                  <c:v>0.1034954304411599</c:v>
                </c:pt>
                <c:pt idx="4">
                  <c:v>4.8816427846101781E-2</c:v>
                </c:pt>
                <c:pt idx="5">
                  <c:v>0.11957802098612209</c:v>
                </c:pt>
                <c:pt idx="6">
                  <c:v>0.22532099740494194</c:v>
                </c:pt>
                <c:pt idx="7">
                  <c:v>5.1991425025386451E-2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  <c:holeSize val="60"/>
      </c:doughnut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56696920132735018"/>
          <c:y val="2.4217694831970154E-2"/>
          <c:w val="0.42487061163693957"/>
          <c:h val="0.97578230516802988"/>
        </c:manualLayout>
      </c:layout>
      <c:overlay val="0"/>
      <c:spPr>
        <a:solidFill>
          <a:schemeClr val="lt1">
            <a:alpha val="50000"/>
          </a:schemeClr>
        </a:solidFill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000" b="0" i="0" u="none" strike="noStrike" kern="1200" baseline="0">
              <a:solidFill>
                <a:schemeClr val="dk1">
                  <a:lumMod val="65000"/>
                  <a:lumOff val="35000"/>
                </a:schemeClr>
              </a:solidFill>
              <a:latin typeface="Arial Narrow" panose="020B0606020202030204" pitchFamily="34" charset="0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6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b="1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 cap="none" spc="0" normalizeH="0" baseline="0"/>
  </cs:categoryAxis>
  <cs:chartArea>
    <cs:lnRef idx="0"/>
    <cs:fillRef idx="0"/>
    <cs:effectRef idx="0"/>
    <cs:fontRef idx="minor">
      <a:schemeClr val="dk1"/>
    </cs:fontRef>
    <cs:spPr>
      <a:pattFill prst="dkDnDiag">
        <a:fgClr>
          <a:schemeClr val="lt1"/>
        </a:fgClr>
        <a:bgClr>
          <a:schemeClr val="dk1">
            <a:lumMod val="10000"/>
            <a:lumOff val="90000"/>
          </a:schemeClr>
        </a:bgClr>
      </a:patt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dk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75000"/>
        </a:schemeClr>
      </a:solidFill>
      <a:ln w="9525"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19050">
        <a:solidFill>
          <a:schemeClr val="lt1"/>
        </a:solidFill>
      </a:ln>
    </cs:spPr>
  </cs:dataPoint>
  <cs:dataPoint3D>
    <cs:lnRef idx="0"/>
    <cs:fillRef idx="0">
      <cs:styleClr val="auto"/>
    </cs:fillRef>
    <cs:effectRef idx="0"/>
    <cs:fontRef idx="minor">
      <a:schemeClr val="tx1"/>
    </cs:fontRef>
    <cs:spPr>
      <a:gradFill>
        <a:gsLst>
          <a:gs pos="100000">
            <a:schemeClr val="phClr">
              <a:lumMod val="60000"/>
              <a:lumOff val="40000"/>
            </a:schemeClr>
          </a:gs>
          <a:gs pos="0">
            <a:schemeClr val="phClr"/>
          </a:gs>
        </a:gsLst>
        <a:lin ang="5400000" scaled="0"/>
      </a:gradFill>
      <a:ln w="508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2222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0">
      <cs:styleClr val="auto"/>
    </cs:fillRef>
    <cs:effectRef idx="0"/>
    <cs:fontRef idx="minor">
      <a:schemeClr val="dk1"/>
    </cs:fontRef>
    <cs:spPr>
      <a:solidFill>
        <a:schemeClr val="lt1"/>
      </a:solidFill>
      <a:ln w="15875">
        <a:solidFill>
          <a:schemeClr val="phClr"/>
        </a:solidFill>
        <a:round/>
      </a:ln>
    </cs:spPr>
  </cs:dataPointMarker>
  <cs:dataPointMarkerLayout symbol="circle" size="6"/>
  <cs:dataPointWirefram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064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downBar>
  <cs:drop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hiLoLine>
  <cs:leader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>
          <a:alpha val="50000"/>
        </a:schemeClr>
      </a:solidFill>
    </cs:spPr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dk1"/>
    </cs:fontRef>
    <cs:spPr>
      <a:ln w="9525" cap="flat" cmpd="sng" algn="ctr">
        <a:solidFill>
          <a:schemeClr val="dk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ajor">
      <a:schemeClr val="dk1">
        <a:lumMod val="50000"/>
        <a:lumOff val="50000"/>
      </a:schemeClr>
    </cs:fontRef>
    <cs:defRPr sz="2128" b="1" kern="1200" spc="0" normalizeH="0" baseline="0"/>
  </cs:title>
  <cs:trendline>
    <cs:lnRef idx="0">
      <cs:styleClr val="auto"/>
    </cs:lnRef>
    <cs:fillRef idx="0"/>
    <cs:effectRef idx="0"/>
    <cs:fontRef idx="minor">
      <a:schemeClr val="dk1"/>
    </cs:fontRef>
    <cs:spPr>
      <a:ln w="19050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50000"/>
            <a:lumOff val="50000"/>
          </a:schemeClr>
        </a:solidFill>
        <a:round/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622804" y="0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/>
          <a:lstStyle>
            <a:lvl1pPr algn="r">
              <a:defRPr sz="1200"/>
            </a:lvl1pPr>
          </a:lstStyle>
          <a:p>
            <a:fld id="{8781CF39-C9B1-4FBF-8A54-D26E9222FED1}" type="datetimeFigureOut">
              <a:rPr lang="ru-RU" smtClean="0"/>
              <a:pPr/>
              <a:t>19.05.2015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6456613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622804" y="6456613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 anchor="b"/>
          <a:lstStyle>
            <a:lvl1pPr algn="r">
              <a:defRPr sz="1200"/>
            </a:lvl1pPr>
          </a:lstStyle>
          <a:p>
            <a:fld id="{4E9B7F06-93B0-4293-8824-38C05A75A77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76914049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0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5622804" y="0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/>
          <a:lstStyle>
            <a:lvl1pPr algn="r">
              <a:defRPr sz="1200"/>
            </a:lvl1pPr>
          </a:lstStyle>
          <a:p>
            <a:fld id="{9FA521FC-E786-4C8E-8928-463A16E00085}" type="datetimeFigureOut">
              <a:rPr lang="ru-RU" smtClean="0"/>
              <a:pPr/>
              <a:t>19.05.2015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2697163" y="509588"/>
            <a:ext cx="4532312" cy="25495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927" tIns="45463" rIns="90927" bIns="4546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992665" y="3228897"/>
            <a:ext cx="7941310" cy="3058955"/>
          </a:xfrm>
          <a:prstGeom prst="rect">
            <a:avLst/>
          </a:prstGeom>
        </p:spPr>
        <p:txBody>
          <a:bodyPr vert="horz" lIns="90927" tIns="45463" rIns="90927" bIns="45463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6456613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5622804" y="6456613"/>
            <a:ext cx="4301543" cy="339884"/>
          </a:xfrm>
          <a:prstGeom prst="rect">
            <a:avLst/>
          </a:prstGeom>
        </p:spPr>
        <p:txBody>
          <a:bodyPr vert="horz" lIns="90927" tIns="45463" rIns="90927" bIns="45463" rtlCol="0" anchor="b"/>
          <a:lstStyle>
            <a:lvl1pPr algn="r">
              <a:defRPr sz="1200"/>
            </a:lvl1pPr>
          </a:lstStyle>
          <a:p>
            <a:fld id="{7211547F-B55C-4F71-B816-199A7C7769C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4448047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1547F-B55C-4F71-B816-199A7C7769C2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71078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1547F-B55C-4F71-B816-199A7C7769C2}" type="slidenum">
              <a:rPr lang="ru-RU" smtClean="0"/>
              <a:pPr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321817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0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51204" name="Номер слайда 3"/>
          <p:cNvSpPr txBox="1">
            <a:spLocks noGrp="1"/>
          </p:cNvSpPr>
          <p:nvPr/>
        </p:nvSpPr>
        <p:spPr bwMode="auto">
          <a:xfrm>
            <a:off x="5623248" y="6456218"/>
            <a:ext cx="4303393" cy="3398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957" tIns="45477" rIns="90957" bIns="45477" anchor="b"/>
          <a:lstStyle>
            <a:lvl1pPr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cs typeface="Arial" charset="0"/>
              </a:defRPr>
            </a:lvl9pPr>
          </a:lstStyle>
          <a:p>
            <a:pPr algn="r"/>
            <a:fld id="{03BE299B-ACE2-4B4A-9458-67084D9889EF}" type="slidenum">
              <a:rPr lang="ru-RU" sz="1200"/>
              <a:pPr algn="r"/>
              <a:t>5</a:t>
            </a:fld>
            <a:endParaRPr lang="ru-RU" sz="1200"/>
          </a:p>
        </p:txBody>
      </p:sp>
    </p:spTree>
    <p:extLst>
      <p:ext uri="{BB962C8B-B14F-4D97-AF65-F5344CB8AC3E}">
        <p14:creationId xmlns:p14="http://schemas.microsoft.com/office/powerpoint/2010/main" val="2205971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1547F-B55C-4F71-B816-199A7C7769C2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65946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11547F-B55C-4F71-B816-199A7C7769C2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95520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60487-EF63-4C74-8902-B9A9FB25E805}" type="slidenum">
              <a:rPr lang="ru-RU" smtClean="0"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0109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ru-RU" smtClean="0"/>
              <a:t>27.03.2015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BDACE8-8371-4FFA-A4EA-AB4F1E2FF2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.png"/><Relationship Id="rId5" Type="http://schemas.openxmlformats.org/officeDocument/2006/relationships/image" Target="../media/image8.emf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png"/><Relationship Id="rId2" Type="http://schemas.openxmlformats.org/officeDocument/2006/relationships/tags" Target="../tags/tag2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9.png"/><Relationship Id="rId5" Type="http://schemas.openxmlformats.org/officeDocument/2006/relationships/image" Target="../media/image8.emf"/><Relationship Id="rId4" Type="http://schemas.openxmlformats.org/officeDocument/2006/relationships/oleObject" Target="../embeddings/oleObject2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13" Type="http://schemas.openxmlformats.org/officeDocument/2006/relationships/image" Target="../media/image18.jpeg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12.jpeg"/><Relationship Id="rId12" Type="http://schemas.openxmlformats.org/officeDocument/2006/relationships/image" Target="../media/image17.jpeg"/><Relationship Id="rId2" Type="http://schemas.openxmlformats.org/officeDocument/2006/relationships/tags" Target="../tags/tag3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emf"/><Relationship Id="rId15" Type="http://schemas.openxmlformats.org/officeDocument/2006/relationships/image" Target="../media/image4.png"/><Relationship Id="rId10" Type="http://schemas.openxmlformats.org/officeDocument/2006/relationships/image" Target="../media/image15.jpeg"/><Relationship Id="rId4" Type="http://schemas.openxmlformats.org/officeDocument/2006/relationships/oleObject" Target="../embeddings/oleObject3.bin"/><Relationship Id="rId9" Type="http://schemas.openxmlformats.org/officeDocument/2006/relationships/image" Target="../media/image14.jpeg"/><Relationship Id="rId14" Type="http://schemas.openxmlformats.org/officeDocument/2006/relationships/image" Target="../media/image19.emf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png"/><Relationship Id="rId3" Type="http://schemas.openxmlformats.org/officeDocument/2006/relationships/image" Target="../media/image4.png"/><Relationship Id="rId7" Type="http://schemas.openxmlformats.org/officeDocument/2006/relationships/image" Target="../media/image24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1571617"/>
            <a:ext cx="9144000" cy="300037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2000250" y="4571992"/>
            <a:ext cx="5143500" cy="1428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1258888" y="1563638"/>
            <a:ext cx="6769100" cy="3046988"/>
          </a:xfrm>
          <a:prstGeom prst="rect">
            <a:avLst/>
          </a:prstGeom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+mn-cs"/>
              </a:rPr>
              <a:t>Небанковская депозитно-кредитная организация </a:t>
            </a:r>
            <a:r>
              <a:rPr lang="en-GB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  <a:cs typeface="+mn-cs"/>
              </a:rPr>
              <a:t>АГЕНТСТВО КРЕДИТНЫХ ГАРАНТИЙ</a:t>
            </a:r>
            <a:endParaRPr lang="en-GB" sz="2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  <a:cs typeface="+mn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ОБЕСПЕЧЕНИЕ </a:t>
            </a: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КОМПЛЕКСНОЙ ГОСУДАРСТВЕННОЙ ГАРАНТИЙНОЙ ПОДДЕРЖКИ КРЕДИТОВАНИЯ СУБЪЕКТОВ МАЛОГО И СРЕДНЕГО ПРЕДПРИНИМАТЕЛЬСТВА В ТЕКУЩИХ ЭКОНОМИЧЕСКИХ УСЛОВИЯХ</a:t>
            </a: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МАЙ 2015 Г.</a:t>
            </a: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1691680" y="2571750"/>
            <a:ext cx="5572125" cy="1588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000250" y="1428742"/>
            <a:ext cx="5143500" cy="1428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9" name="Номер слайда 18"/>
          <p:cNvSpPr txBox="1">
            <a:spLocks/>
          </p:cNvSpPr>
          <p:nvPr/>
        </p:nvSpPr>
        <p:spPr>
          <a:xfrm>
            <a:off x="6553200" y="630870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138178C-1270-4345-9789-C4C59789585C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6972" y="193586"/>
            <a:ext cx="2735188" cy="11932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32271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566900" y="93022"/>
            <a:ext cx="740915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АКГ активно взаимодействует с </a:t>
            </a:r>
            <a:r>
              <a:rPr lang="ru-RU" b="1" dirty="0" err="1" smtClean="0">
                <a:solidFill>
                  <a:srgbClr val="0070C0"/>
                </a:solidFill>
                <a:latin typeface="Arial Narrow" pitchFamily="34" charset="0"/>
              </a:rPr>
              <a:t>ФОИВами</a:t>
            </a: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,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Банком России и деловыми сообществами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58581" y="709343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2" name="Овал 21"/>
          <p:cNvSpPr/>
          <p:nvPr/>
        </p:nvSpPr>
        <p:spPr>
          <a:xfrm>
            <a:off x="-1116632" y="1450353"/>
            <a:ext cx="3016850" cy="3065613"/>
          </a:xfrm>
          <a:prstGeom prst="ellipse">
            <a:avLst/>
          </a:prstGeom>
          <a:noFill/>
          <a:ln w="98425" cmpd="thickThin">
            <a:solidFill>
              <a:schemeClr val="tx2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25" name="Овал 24"/>
          <p:cNvSpPr/>
          <p:nvPr/>
        </p:nvSpPr>
        <p:spPr>
          <a:xfrm>
            <a:off x="-279280" y="2239407"/>
            <a:ext cx="1419143" cy="1355396"/>
          </a:xfrm>
          <a:prstGeom prst="ellipse">
            <a:avLst/>
          </a:prstGeom>
          <a:noFill/>
          <a:ln>
            <a:solidFill>
              <a:schemeClr val="accent1">
                <a:shade val="50000"/>
              </a:schemeClr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rtlCol="0" anchor="ctr"/>
          <a:lstStyle/>
          <a:p>
            <a:pPr algn="ctr"/>
            <a:r>
              <a:rPr lang="ru-RU" sz="32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АКГ</a:t>
            </a:r>
            <a:endParaRPr lang="ru-RU" sz="32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2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67018" y="4767263"/>
            <a:ext cx="2133600" cy="273844"/>
          </a:xfrm>
        </p:spPr>
        <p:txBody>
          <a:bodyPr/>
          <a:lstStyle/>
          <a:p>
            <a:fld id="{18BDACE8-8371-4FFA-A4EA-AB4F1E2FF2A4}" type="slidenum">
              <a:rPr lang="ru-RU" smtClean="0">
                <a:latin typeface="Arial Narrow" panose="020B0606020202030204" pitchFamily="34" charset="0"/>
              </a:rPr>
              <a:pPr/>
              <a:t>10</a:t>
            </a:fld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35" name="Овал 34"/>
          <p:cNvSpPr/>
          <p:nvPr/>
        </p:nvSpPr>
        <p:spPr>
          <a:xfrm>
            <a:off x="1153010" y="3610093"/>
            <a:ext cx="1011142" cy="1030789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758" b="1" dirty="0" smtClean="0">
                <a:latin typeface="Arial Narrow" panose="020B0606020202030204" pitchFamily="34" charset="0"/>
              </a:rPr>
              <a:t>Агентство финансирования жилищного строительства</a:t>
            </a:r>
            <a:endParaRPr lang="ru-RU" sz="758" b="1" dirty="0">
              <a:latin typeface="Arial Narrow" panose="020B0606020202030204" pitchFamily="34" charset="0"/>
            </a:endParaRPr>
          </a:p>
        </p:txBody>
      </p:sp>
      <p:sp>
        <p:nvSpPr>
          <p:cNvPr id="37" name="Овал 36"/>
          <p:cNvSpPr/>
          <p:nvPr/>
        </p:nvSpPr>
        <p:spPr>
          <a:xfrm>
            <a:off x="1455226" y="2545467"/>
            <a:ext cx="1044517" cy="1006080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758" b="1" dirty="0">
                <a:latin typeface="Arial Narrow" panose="020B0606020202030204" pitchFamily="34" charset="0"/>
              </a:rPr>
              <a:t>РОСНАНО</a:t>
            </a:r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2065938" y="3676463"/>
            <a:ext cx="4229563" cy="1087286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300" dirty="0">
                <a:latin typeface="Arial Narrow" panose="020B0606020202030204" pitchFamily="34" charset="0"/>
              </a:rPr>
              <a:t>В </a:t>
            </a:r>
            <a:r>
              <a:rPr lang="ru-RU" sz="1300" dirty="0" smtClean="0">
                <a:latin typeface="Arial Narrow" panose="020B0606020202030204" pitchFamily="34" charset="0"/>
              </a:rPr>
              <a:t>работе находится отдельный гарантийный продукт для поддержки </a:t>
            </a:r>
            <a:r>
              <a:rPr lang="ru-RU" sz="1300" dirty="0">
                <a:latin typeface="Arial Narrow" panose="020B0606020202030204" pitchFamily="34" charset="0"/>
              </a:rPr>
              <a:t>П</a:t>
            </a:r>
            <a:r>
              <a:rPr lang="ru-RU" sz="1300" dirty="0" smtClean="0">
                <a:latin typeface="Arial Narrow" panose="020B0606020202030204" pitchFamily="34" charset="0"/>
              </a:rPr>
              <a:t>рограммы   по стимулированию предоставления   кредитов на цели строительства и приобретения жилья (программа «Стимул»), согласно Постановления Правительства РФ №404  «Жилье для российской семьи». </a:t>
            </a:r>
            <a:endParaRPr lang="ru-RU" sz="1300" dirty="0">
              <a:latin typeface="Arial Narrow" panose="020B0606020202030204" pitchFamily="34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2285597" y="2557103"/>
            <a:ext cx="3759794" cy="894715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300" dirty="0">
                <a:latin typeface="Arial Narrow" panose="020B0606020202030204" pitchFamily="34" charset="0"/>
              </a:rPr>
              <a:t>Разработка совместных специальных программ, направленных на поддержку реализации субъектами МСП высокотехнологичных проектов на территории РФ</a:t>
            </a:r>
          </a:p>
        </p:txBody>
      </p:sp>
      <p:sp>
        <p:nvSpPr>
          <p:cNvPr id="41" name="Скругленный прямоугольник 40"/>
          <p:cNvSpPr/>
          <p:nvPr/>
        </p:nvSpPr>
        <p:spPr>
          <a:xfrm>
            <a:off x="6309325" y="936757"/>
            <a:ext cx="2335142" cy="3735826"/>
          </a:xfrm>
          <a:prstGeom prst="roundRect">
            <a:avLst>
              <a:gd name="adj" fmla="val 8031"/>
            </a:avLst>
          </a:prstGeom>
          <a:solidFill>
            <a:schemeClr val="tx2"/>
          </a:solidFill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Подписаны Соглашения </a:t>
            </a:r>
          </a:p>
          <a:p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о сотрудничестве </a:t>
            </a:r>
          </a:p>
          <a:p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и обеспечено тесное взаимодействие:</a:t>
            </a:r>
          </a:p>
          <a:p>
            <a:pPr marL="309553" indent="-309553">
              <a:buFont typeface="Arial" panose="020B0604020202020204" pitchFamily="34" charset="0"/>
              <a:buChar char="•"/>
            </a:pPr>
            <a:r>
              <a:rPr lang="ru-RU" sz="1408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ТПП </a:t>
            </a:r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РФ</a:t>
            </a:r>
          </a:p>
          <a:p>
            <a:pPr marL="309553" indent="-309553">
              <a:buFont typeface="Arial" panose="020B0604020202020204" pitchFamily="34" charset="0"/>
              <a:buChar char="•"/>
            </a:pPr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ОПОРА России</a:t>
            </a:r>
          </a:p>
          <a:p>
            <a:pPr marL="309553" indent="-309553">
              <a:buFont typeface="Arial" panose="020B0604020202020204" pitchFamily="34" charset="0"/>
              <a:buChar char="•"/>
            </a:pPr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РСПП</a:t>
            </a:r>
          </a:p>
          <a:p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Представители АКГ принимают активное участие во внешних мероприятиях федерального и регионального уровня, организуют совещания совместно с региональными властями </a:t>
            </a:r>
          </a:p>
          <a:p>
            <a:r>
              <a:rPr lang="ru-RU" sz="1408" dirty="0">
                <a:solidFill>
                  <a:schemeClr val="bg1"/>
                </a:solidFill>
                <a:latin typeface="Arial Narrow" panose="020B0606020202030204" pitchFamily="34" charset="0"/>
              </a:rPr>
              <a:t>и бизнес сообществами </a:t>
            </a:r>
          </a:p>
        </p:txBody>
      </p:sp>
      <p:sp>
        <p:nvSpPr>
          <p:cNvPr id="42" name="Овал 41"/>
          <p:cNvSpPr/>
          <p:nvPr/>
        </p:nvSpPr>
        <p:spPr>
          <a:xfrm>
            <a:off x="995900" y="1738368"/>
            <a:ext cx="904318" cy="884762"/>
          </a:xfrm>
          <a:prstGeom prst="ellipse">
            <a:avLst/>
          </a:prstGeom>
          <a:ln w="254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ru-RU" sz="758" b="1" dirty="0">
                <a:latin typeface="Arial Narrow" panose="020B0606020202030204" pitchFamily="34" charset="0"/>
              </a:rPr>
              <a:t>Банк </a:t>
            </a:r>
          </a:p>
          <a:p>
            <a:pPr algn="ctr"/>
            <a:r>
              <a:rPr lang="ru-RU" sz="758" b="1" dirty="0">
                <a:latin typeface="Arial Narrow" panose="020B0606020202030204" pitchFamily="34" charset="0"/>
              </a:rPr>
              <a:t>России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1448059" y="1206394"/>
            <a:ext cx="4946435" cy="715823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300" dirty="0">
                <a:latin typeface="Arial Narrow" panose="020B0606020202030204" pitchFamily="34" charset="0"/>
              </a:rPr>
              <a:t>Запуск программы по стимулированию кредитования субъектов МСП по льготным ставкам с использованием поручительства АКГ, механизма </a:t>
            </a:r>
            <a:r>
              <a:rPr lang="ru-RU" sz="1300" dirty="0" err="1">
                <a:latin typeface="Arial Narrow" panose="020B0606020202030204" pitchFamily="34" charset="0"/>
              </a:rPr>
              <a:t>секьюритизации</a:t>
            </a:r>
            <a:r>
              <a:rPr lang="ru-RU" sz="1300" dirty="0">
                <a:latin typeface="Arial Narrow" panose="020B0606020202030204" pitchFamily="34" charset="0"/>
              </a:rPr>
              <a:t> и взаимодействия с микро-финансовыми </a:t>
            </a:r>
            <a:r>
              <a:rPr lang="ru-RU" sz="1300" dirty="0" smtClean="0">
                <a:latin typeface="Arial Narrow" panose="020B0606020202030204" pitchFamily="34" charset="0"/>
              </a:rPr>
              <a:t>организациями</a:t>
            </a:r>
            <a:endParaRPr lang="ru-RU" sz="1300" dirty="0"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49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8" name="Object 27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858442" y="1192"/>
          <a:ext cx="1190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67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8442" y="1192"/>
                        <a:ext cx="1190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4" name="Rectangle 73"/>
          <p:cNvSpPr/>
          <p:nvPr/>
        </p:nvSpPr>
        <p:spPr bwMode="gray">
          <a:xfrm>
            <a:off x="2721733" y="3536148"/>
            <a:ext cx="417299" cy="1329468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21" name="Title 20"/>
          <p:cNvSpPr>
            <a:spLocks noGrp="1"/>
          </p:cNvSpPr>
          <p:nvPr>
            <p:ph type="title"/>
          </p:nvPr>
        </p:nvSpPr>
        <p:spPr bwMode="gray">
          <a:xfrm>
            <a:off x="1560164" y="35154"/>
            <a:ext cx="6439619" cy="745591"/>
          </a:xfrm>
        </p:spPr>
        <p:txBody>
          <a:bodyPr>
            <a:noAutofit/>
          </a:bodyPr>
          <a:lstStyle/>
          <a:p>
            <a:pPr algn="l"/>
            <a:r>
              <a:rPr lang="ru-RU" sz="1800" b="1" dirty="0">
                <a:solidFill>
                  <a:srgbClr val="0070C0"/>
                </a:solidFill>
                <a:latin typeface="Arial Narrow" panose="020B0606020202030204" pitchFamily="34" charset="0"/>
              </a:rPr>
              <a:t>Национальная гарантийная система </a:t>
            </a:r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обеспечит </a:t>
            </a:r>
            <a:r>
              <a:rPr lang="ru-RU" sz="1800" b="1" dirty="0">
                <a:solidFill>
                  <a:srgbClr val="0070C0"/>
                </a:solidFill>
                <a:latin typeface="Arial Narrow" panose="020B0606020202030204" pitchFamily="34" charset="0"/>
              </a:rPr>
              <a:t>значимую </a:t>
            </a:r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/>
            </a:r>
            <a:b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и </a:t>
            </a:r>
            <a:r>
              <a:rPr lang="ru-RU" sz="1800" b="1" dirty="0">
                <a:solidFill>
                  <a:srgbClr val="0070C0"/>
                </a:solidFill>
                <a:latin typeface="Arial Narrow" panose="020B0606020202030204" pitchFamily="34" charset="0"/>
              </a:rPr>
              <a:t>эффективную </a:t>
            </a:r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гарантийную </a:t>
            </a:r>
            <a:r>
              <a:rPr lang="ru-RU" sz="1800" b="1" dirty="0">
                <a:solidFill>
                  <a:srgbClr val="0070C0"/>
                </a:solidFill>
                <a:latin typeface="Arial Narrow" panose="020B0606020202030204" pitchFamily="34" charset="0"/>
              </a:rPr>
              <a:t>поддержку субъектов МСП</a:t>
            </a:r>
          </a:p>
        </p:txBody>
      </p:sp>
      <p:sp>
        <p:nvSpPr>
          <p:cNvPr id="31" name="Rectangle 30"/>
          <p:cNvSpPr/>
          <p:nvPr/>
        </p:nvSpPr>
        <p:spPr bwMode="gray">
          <a:xfrm>
            <a:off x="2724776" y="1308346"/>
            <a:ext cx="417299" cy="213870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 bwMode="gray">
          <a:xfrm>
            <a:off x="2724776" y="1126888"/>
            <a:ext cx="5201157" cy="270000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4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ru-RU" sz="1350" dirty="0">
                <a:solidFill>
                  <a:schemeClr val="bg1"/>
                </a:solidFill>
                <a:latin typeface="Arial Narrow" panose="020B0606020202030204" pitchFamily="34" charset="0"/>
              </a:rPr>
              <a:t>Основные задачи НГС</a:t>
            </a:r>
          </a:p>
        </p:txBody>
      </p:sp>
      <p:grpSp>
        <p:nvGrpSpPr>
          <p:cNvPr id="63" name="Group 62"/>
          <p:cNvGrpSpPr/>
          <p:nvPr/>
        </p:nvGrpSpPr>
        <p:grpSpPr bwMode="gray">
          <a:xfrm>
            <a:off x="1034606" y="1133232"/>
            <a:ext cx="1874028" cy="2313817"/>
            <a:chOff x="236476" y="1547576"/>
            <a:chExt cx="1716149" cy="46150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2" name="TextBox 61"/>
            <p:cNvSpPr txBox="1"/>
            <p:nvPr/>
          </p:nvSpPr>
          <p:spPr bwMode="gray">
            <a:xfrm>
              <a:off x="426976" y="1547576"/>
              <a:ext cx="1525649" cy="4615098"/>
            </a:xfrm>
            <a:prstGeom prst="homePlate">
              <a:avLst>
                <a:gd name="adj" fmla="val 14456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 rtlCol="0" anchor="ctr" anchorCtr="0">
              <a:no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endParaRPr lang="ru-RU" sz="135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 bwMode="gray">
            <a:xfrm>
              <a:off x="236476" y="1547577"/>
              <a:ext cx="1525649" cy="4615098"/>
            </a:xfrm>
            <a:prstGeom prst="homePlate">
              <a:avLst>
                <a:gd name="adj" fmla="val 16007"/>
              </a:avLst>
            </a:prstGeom>
            <a:solidFill>
              <a:schemeClr val="accent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54000" rIns="0" rtlCol="0" anchor="ctr" anchorCtr="0">
              <a:no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5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ЦЕЛЬ НГС:</a:t>
              </a:r>
            </a:p>
            <a:p>
              <a:pPr algn="ctr"/>
              <a:endParaRPr lang="ru-RU" sz="15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Повышение доступности финансирования для субъектов малого и среднего предпринимательства</a:t>
              </a:r>
            </a:p>
          </p:txBody>
        </p:sp>
      </p:grpSp>
      <p:grpSp>
        <p:nvGrpSpPr>
          <p:cNvPr id="59" name="Group 58"/>
          <p:cNvGrpSpPr/>
          <p:nvPr/>
        </p:nvGrpSpPr>
        <p:grpSpPr bwMode="gray">
          <a:xfrm>
            <a:off x="1034606" y="3537285"/>
            <a:ext cx="1690170" cy="1344278"/>
            <a:chOff x="236476" y="1547576"/>
            <a:chExt cx="1716149" cy="4615099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6" name="TextBox 65"/>
            <p:cNvSpPr txBox="1"/>
            <p:nvPr/>
          </p:nvSpPr>
          <p:spPr bwMode="gray">
            <a:xfrm>
              <a:off x="426976" y="1547576"/>
              <a:ext cx="1525649" cy="4615099"/>
            </a:xfrm>
            <a:prstGeom prst="homePlate">
              <a:avLst>
                <a:gd name="adj" fmla="val 7124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</p:spPr>
          <p:txBody>
            <a:bodyPr wrap="square" rtlCol="0" anchor="ctr" anchorCtr="0">
              <a:no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endParaRPr lang="ru-RU" sz="135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67" name="TextBox 66"/>
            <p:cNvSpPr txBox="1"/>
            <p:nvPr/>
          </p:nvSpPr>
          <p:spPr bwMode="gray">
            <a:xfrm>
              <a:off x="236476" y="1547576"/>
              <a:ext cx="1525649" cy="4615099"/>
            </a:xfrm>
            <a:prstGeom prst="homePlate">
              <a:avLst>
                <a:gd name="adj" fmla="val 8675"/>
              </a:avLst>
            </a:prstGeom>
            <a:solidFill>
              <a:schemeClr val="accent1"/>
            </a:solidFill>
            <a:ln>
              <a:noFill/>
            </a:ln>
            <a:effectLst>
              <a:outerShdw blurRad="44450" dist="27940" dir="5400000" algn="ctr">
                <a:srgbClr val="000000">
                  <a:alpha val="32000"/>
                </a:srgbClr>
              </a:outerShdw>
            </a:effectLst>
            <a:sp3d>
              <a:bevelT w="190500" h="38100"/>
            </a:sp3d>
          </p:spPr>
          <p:txBody>
            <a:bodyPr wrap="square" lIns="54000" rIns="0" rtlCol="0" anchor="ctr" anchorCtr="0">
              <a:noAutofit/>
            </a:bodyPr>
            <a:lstStyle>
              <a:defPPr>
                <a:defRPr lang="ru-RU"/>
              </a:defPPr>
              <a:lvl1pPr>
                <a:defRPr sz="1400">
                  <a:latin typeface="Arial" panose="020B0604020202020204" pitchFamily="34" charset="0"/>
                  <a:cs typeface="Arial" panose="020B0604020202020204" pitchFamily="34" charset="0"/>
                </a:defRPr>
              </a:lvl1pPr>
            </a:lstStyle>
            <a:p>
              <a:pPr algn="ctr"/>
              <a:r>
                <a:rPr lang="ru-RU" sz="1200" b="1" dirty="0">
                  <a:solidFill>
                    <a:schemeClr val="bg1"/>
                  </a:solidFill>
                  <a:latin typeface="Arial Narrow" panose="020B0606020202030204" pitchFamily="34" charset="0"/>
                </a:rPr>
                <a:t>Инструменты достижения целей НГС</a:t>
              </a:r>
              <a:endParaRPr lang="ru-RU" sz="900" b="1" dirty="0">
                <a:solidFill>
                  <a:schemeClr val="bg1"/>
                </a:solidFill>
                <a:latin typeface="Arial Narrow" panose="020B060602020203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3022936" y="1425742"/>
            <a:ext cx="4890968" cy="354932"/>
            <a:chOff x="2903621" y="1900990"/>
            <a:chExt cx="6521290" cy="473242"/>
          </a:xfrm>
        </p:grpSpPr>
        <p:sp>
          <p:nvSpPr>
            <p:cNvPr id="3" name="Rectangle 2"/>
            <p:cNvSpPr/>
            <p:nvPr/>
          </p:nvSpPr>
          <p:spPr>
            <a:xfrm>
              <a:off x="2903621" y="1900990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Увеличение объемов долгосрочного финансирования субъектов МСП</a:t>
              </a:r>
            </a:p>
          </p:txBody>
        </p:sp>
        <p:sp>
          <p:nvSpPr>
            <p:cNvPr id="24" name="Isosceles Triangle 23"/>
            <p:cNvSpPr/>
            <p:nvPr/>
          </p:nvSpPr>
          <p:spPr>
            <a:xfrm rot="5400000">
              <a:off x="2902007" y="2067427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29" name="Group 28"/>
          <p:cNvGrpSpPr/>
          <p:nvPr/>
        </p:nvGrpSpPr>
        <p:grpSpPr>
          <a:xfrm>
            <a:off x="3022936" y="1827294"/>
            <a:ext cx="4890968" cy="354932"/>
            <a:chOff x="2903621" y="2374232"/>
            <a:chExt cx="6521290" cy="473242"/>
          </a:xfrm>
        </p:grpSpPr>
        <p:sp>
          <p:nvSpPr>
            <p:cNvPr id="72" name="Rectangle 71"/>
            <p:cNvSpPr/>
            <p:nvPr/>
          </p:nvSpPr>
          <p:spPr>
            <a:xfrm>
              <a:off x="2903621" y="2374232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Доступность и прозрачность гарантийного механизма для МСП</a:t>
              </a:r>
            </a:p>
          </p:txBody>
        </p:sp>
        <p:sp>
          <p:nvSpPr>
            <p:cNvPr id="75" name="Isosceles Triangle 74"/>
            <p:cNvSpPr/>
            <p:nvPr/>
          </p:nvSpPr>
          <p:spPr>
            <a:xfrm rot="5400000">
              <a:off x="2902007" y="2540669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022936" y="2228845"/>
            <a:ext cx="4890968" cy="354932"/>
            <a:chOff x="2895601" y="2855490"/>
            <a:chExt cx="6521290" cy="473242"/>
          </a:xfrm>
        </p:grpSpPr>
        <p:sp>
          <p:nvSpPr>
            <p:cNvPr id="76" name="Rectangle 75"/>
            <p:cNvSpPr/>
            <p:nvPr/>
          </p:nvSpPr>
          <p:spPr>
            <a:xfrm>
              <a:off x="2895601" y="2855490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Проработка механизмов рефинансирования / </a:t>
              </a:r>
              <a:r>
                <a:rPr lang="ru-RU" sz="1050" dirty="0" err="1">
                  <a:solidFill>
                    <a:schemeClr val="tx2"/>
                  </a:solidFill>
                  <a:latin typeface="Arial Narrow" panose="020B0606020202030204" pitchFamily="34" charset="0"/>
                </a:rPr>
                <a:t>секьюритизации</a:t>
              </a:r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 активов, обеспеченных гарантийной поддержкой</a:t>
              </a:r>
            </a:p>
          </p:txBody>
        </p:sp>
        <p:sp>
          <p:nvSpPr>
            <p:cNvPr id="77" name="Isosceles Triangle 76"/>
            <p:cNvSpPr/>
            <p:nvPr/>
          </p:nvSpPr>
          <p:spPr>
            <a:xfrm rot="5400000">
              <a:off x="2893987" y="3021927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3022936" y="2630397"/>
            <a:ext cx="4890968" cy="354932"/>
            <a:chOff x="2895601" y="3328732"/>
            <a:chExt cx="6521290" cy="473242"/>
          </a:xfrm>
        </p:grpSpPr>
        <p:sp>
          <p:nvSpPr>
            <p:cNvPr id="78" name="Rectangle 77"/>
            <p:cNvSpPr/>
            <p:nvPr/>
          </p:nvSpPr>
          <p:spPr>
            <a:xfrm>
              <a:off x="2895601" y="3328732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Снижение кредитных рисков финансирования МСП для финансовых организаций путем разделения рисков</a:t>
              </a:r>
            </a:p>
          </p:txBody>
        </p:sp>
        <p:sp>
          <p:nvSpPr>
            <p:cNvPr id="79" name="Isosceles Triangle 78"/>
            <p:cNvSpPr/>
            <p:nvPr/>
          </p:nvSpPr>
          <p:spPr>
            <a:xfrm rot="5400000">
              <a:off x="2893987" y="3495169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3022936" y="3031949"/>
            <a:ext cx="4890968" cy="354932"/>
            <a:chOff x="2887581" y="3906242"/>
            <a:chExt cx="6521290" cy="473242"/>
          </a:xfrm>
        </p:grpSpPr>
        <p:sp>
          <p:nvSpPr>
            <p:cNvPr id="80" name="Rectangle 79"/>
            <p:cNvSpPr/>
            <p:nvPr/>
          </p:nvSpPr>
          <p:spPr>
            <a:xfrm>
              <a:off x="2887581" y="3906242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Координация и мониторинг НГС, повышение эффективности деятельности участников НГС</a:t>
              </a:r>
            </a:p>
          </p:txBody>
        </p:sp>
        <p:sp>
          <p:nvSpPr>
            <p:cNvPr id="81" name="Isosceles Triangle 80"/>
            <p:cNvSpPr/>
            <p:nvPr/>
          </p:nvSpPr>
          <p:spPr>
            <a:xfrm rot="5400000">
              <a:off x="2885967" y="4072679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84" name="Group 83"/>
          <p:cNvGrpSpPr/>
          <p:nvPr/>
        </p:nvGrpSpPr>
        <p:grpSpPr>
          <a:xfrm>
            <a:off x="3022936" y="3538534"/>
            <a:ext cx="4890968" cy="308915"/>
            <a:chOff x="2903621" y="2374232"/>
            <a:chExt cx="6521290" cy="473242"/>
          </a:xfrm>
        </p:grpSpPr>
        <p:sp>
          <p:nvSpPr>
            <p:cNvPr id="85" name="Rectangle 84"/>
            <p:cNvSpPr/>
            <p:nvPr/>
          </p:nvSpPr>
          <p:spPr>
            <a:xfrm>
              <a:off x="2903621" y="2374232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Внедрение единых стандартов и процессов управления РГО</a:t>
              </a:r>
            </a:p>
          </p:txBody>
        </p:sp>
        <p:sp>
          <p:nvSpPr>
            <p:cNvPr id="86" name="Isosceles Triangle 85"/>
            <p:cNvSpPr/>
            <p:nvPr/>
          </p:nvSpPr>
          <p:spPr>
            <a:xfrm rot="5400000">
              <a:off x="2902007" y="2540669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87" name="Group 86"/>
          <p:cNvGrpSpPr/>
          <p:nvPr/>
        </p:nvGrpSpPr>
        <p:grpSpPr>
          <a:xfrm>
            <a:off x="3022936" y="3877924"/>
            <a:ext cx="4890968" cy="308915"/>
            <a:chOff x="2895601" y="2855490"/>
            <a:chExt cx="6521290" cy="473242"/>
          </a:xfrm>
        </p:grpSpPr>
        <p:sp>
          <p:nvSpPr>
            <p:cNvPr id="88" name="Rectangle 87"/>
            <p:cNvSpPr/>
            <p:nvPr/>
          </p:nvSpPr>
          <p:spPr>
            <a:xfrm>
              <a:off x="2895601" y="2855490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Создание инфраструктуры поддерживающих функций (IT, правовая поддержка, учетная политика)</a:t>
              </a:r>
            </a:p>
          </p:txBody>
        </p:sp>
        <p:sp>
          <p:nvSpPr>
            <p:cNvPr id="89" name="Isosceles Triangle 88"/>
            <p:cNvSpPr/>
            <p:nvPr/>
          </p:nvSpPr>
          <p:spPr>
            <a:xfrm rot="5400000">
              <a:off x="2893987" y="3021927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90" name="Group 89"/>
          <p:cNvGrpSpPr/>
          <p:nvPr/>
        </p:nvGrpSpPr>
        <p:grpSpPr>
          <a:xfrm>
            <a:off x="3022936" y="4217313"/>
            <a:ext cx="4890968" cy="308915"/>
            <a:chOff x="2895601" y="3328732"/>
            <a:chExt cx="6521290" cy="473242"/>
          </a:xfrm>
        </p:grpSpPr>
        <p:sp>
          <p:nvSpPr>
            <p:cNvPr id="91" name="Rectangle 90"/>
            <p:cNvSpPr/>
            <p:nvPr/>
          </p:nvSpPr>
          <p:spPr>
            <a:xfrm>
              <a:off x="2895601" y="3328732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Формирование единой риск политики в рамках НГС</a:t>
              </a:r>
            </a:p>
          </p:txBody>
        </p:sp>
        <p:sp>
          <p:nvSpPr>
            <p:cNvPr id="92" name="Isosceles Triangle 91"/>
            <p:cNvSpPr/>
            <p:nvPr/>
          </p:nvSpPr>
          <p:spPr>
            <a:xfrm rot="5400000">
              <a:off x="2893987" y="3495169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grpSp>
        <p:nvGrpSpPr>
          <p:cNvPr id="93" name="Group 92"/>
          <p:cNvGrpSpPr/>
          <p:nvPr/>
        </p:nvGrpSpPr>
        <p:grpSpPr>
          <a:xfrm>
            <a:off x="3022936" y="4556701"/>
            <a:ext cx="4890968" cy="308915"/>
            <a:chOff x="2887581" y="3906242"/>
            <a:chExt cx="6521290" cy="473242"/>
          </a:xfrm>
        </p:grpSpPr>
        <p:sp>
          <p:nvSpPr>
            <p:cNvPr id="94" name="Rectangle 93"/>
            <p:cNvSpPr/>
            <p:nvPr/>
          </p:nvSpPr>
          <p:spPr>
            <a:xfrm>
              <a:off x="2887581" y="3906242"/>
              <a:ext cx="6521290" cy="47324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243000" rtlCol="0" anchor="ctr"/>
            <a:lstStyle/>
            <a:p>
              <a:r>
                <a:rPr lang="ru-RU" sz="1050" dirty="0">
                  <a:solidFill>
                    <a:schemeClr val="tx2"/>
                  </a:solidFill>
                  <a:latin typeface="Arial Narrow" panose="020B0606020202030204" pitchFamily="34" charset="0"/>
                </a:rPr>
                <a:t>Внедрение единой системы управления финансовыми активами</a:t>
              </a:r>
            </a:p>
          </p:txBody>
        </p:sp>
        <p:sp>
          <p:nvSpPr>
            <p:cNvPr id="95" name="Isosceles Triangle 94"/>
            <p:cNvSpPr/>
            <p:nvPr/>
          </p:nvSpPr>
          <p:spPr>
            <a:xfrm rot="5400000">
              <a:off x="2885967" y="4072679"/>
              <a:ext cx="350530" cy="140368"/>
            </a:xfrm>
            <a:prstGeom prst="triangl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1350"/>
            </a:p>
          </p:txBody>
        </p:sp>
      </p:grpSp>
      <p:sp>
        <p:nvSpPr>
          <p:cNvPr id="41" name="Прямоугольник 40"/>
          <p:cNvSpPr/>
          <p:nvPr/>
        </p:nvSpPr>
        <p:spPr>
          <a:xfrm>
            <a:off x="1661621" y="718868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2" name="Рисунок 41"/>
          <p:cNvPicPr>
            <a:picLocks noChangeAspect="1"/>
          </p:cNvPicPr>
          <p:nvPr/>
        </p:nvPicPr>
        <p:blipFill rotWithShape="1">
          <a:blip r:embed="rId6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43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9196" y="4764979"/>
            <a:ext cx="2133600" cy="273844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</a:rPr>
              <a:t>1</a:t>
            </a:r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62919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5" name="Object 34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858442" y="1192"/>
          <a:ext cx="1190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1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8442" y="1192"/>
                        <a:ext cx="1190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Rectangle 3"/>
          <p:cNvSpPr/>
          <p:nvPr/>
        </p:nvSpPr>
        <p:spPr bwMode="gray">
          <a:xfrm>
            <a:off x="816932" y="1374524"/>
            <a:ext cx="417299" cy="298415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90000"/>
              </a:lnSpc>
            </a:pPr>
            <a:endParaRPr lang="ru-RU" sz="1050" b="1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gray">
          <a:xfrm>
            <a:off x="816932" y="1160682"/>
            <a:ext cx="4240843" cy="27640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4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lnSpc>
                <a:spcPct val="90000"/>
              </a:lnSpc>
            </a:pPr>
            <a:r>
              <a:rPr lang="ru-RU" sz="1050" dirty="0">
                <a:solidFill>
                  <a:schemeClr val="bg1"/>
                </a:solidFill>
                <a:latin typeface="Arial Narrow" panose="020B0606020202030204" pitchFamily="34" charset="0"/>
                <a:cs typeface="+mn-cs"/>
              </a:rPr>
              <a:t>Периметр Национальной гарантийной системы (НГС)</a:t>
            </a:r>
          </a:p>
        </p:txBody>
      </p:sp>
      <p:sp>
        <p:nvSpPr>
          <p:cNvPr id="36" name="Rectangle 35"/>
          <p:cNvSpPr/>
          <p:nvPr/>
        </p:nvSpPr>
        <p:spPr bwMode="gray">
          <a:xfrm>
            <a:off x="5279231" y="1430682"/>
            <a:ext cx="417299" cy="2984156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7" name="TextBox 36"/>
          <p:cNvSpPr txBox="1"/>
          <p:nvPr/>
        </p:nvSpPr>
        <p:spPr bwMode="gray">
          <a:xfrm>
            <a:off x="5279231" y="1160682"/>
            <a:ext cx="3399632" cy="313575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4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lnSpc>
                <a:spcPct val="90000"/>
              </a:lnSpc>
            </a:pPr>
            <a:r>
              <a:rPr lang="ru-RU" sz="1050" dirty="0">
                <a:solidFill>
                  <a:schemeClr val="bg1"/>
                </a:solidFill>
                <a:latin typeface="Arial Narrow" panose="020B0606020202030204" pitchFamily="34" charset="0"/>
                <a:cs typeface="+mn-cs"/>
              </a:rPr>
              <a:t>Основные функции участников НГС</a:t>
            </a:r>
          </a:p>
        </p:txBody>
      </p:sp>
      <p:sp>
        <p:nvSpPr>
          <p:cNvPr id="38" name="Rectangle 19"/>
          <p:cNvSpPr>
            <a:spLocks noChangeArrowheads="1"/>
          </p:cNvSpPr>
          <p:nvPr/>
        </p:nvSpPr>
        <p:spPr bwMode="auto">
          <a:xfrm>
            <a:off x="5487880" y="1514475"/>
            <a:ext cx="2919911" cy="297082"/>
          </a:xfrm>
          <a:prstGeom prst="rect">
            <a:avLst/>
          </a:prstGeom>
          <a:solidFill>
            <a:schemeClr val="accent1"/>
          </a:solidFill>
          <a:ln>
            <a:noFill/>
            <a:prstDash val="solid"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27000" tIns="27000" rIns="27000" bIns="27000" rtlCol="0" anchor="ctr" anchorCtr="0"/>
          <a:lstStyle/>
          <a:p>
            <a:pPr algn="ctr"/>
            <a:r>
              <a:rPr lang="ru-RU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Гарантийные организации</a:t>
            </a:r>
            <a:endParaRPr lang="ru-RU" altLang="ru-RU" sz="105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9" name="Rectangle 19"/>
          <p:cNvSpPr>
            <a:spLocks noChangeArrowheads="1"/>
          </p:cNvSpPr>
          <p:nvPr/>
        </p:nvSpPr>
        <p:spPr bwMode="auto">
          <a:xfrm>
            <a:off x="5487880" y="2412740"/>
            <a:ext cx="2919911" cy="28310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altLang="en-US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Финансовые организации</a:t>
            </a:r>
            <a:endParaRPr lang="ru-RU" altLang="ru-RU" sz="105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40" name="Rectangle 19"/>
          <p:cNvSpPr>
            <a:spLocks noChangeArrowheads="1"/>
          </p:cNvSpPr>
          <p:nvPr/>
        </p:nvSpPr>
        <p:spPr bwMode="auto">
          <a:xfrm>
            <a:off x="5487880" y="3326956"/>
            <a:ext cx="2919911" cy="265593"/>
          </a:xfrm>
          <a:prstGeom prst="rect">
            <a:avLst/>
          </a:prstGeom>
          <a:solidFill>
            <a:schemeClr val="bg1"/>
          </a:solidFill>
          <a:ln w="19050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300038">
              <a:spcAft>
                <a:spcPts val="450"/>
              </a:spcAft>
            </a:pPr>
            <a:r>
              <a:rPr lang="ru-RU" altLang="en-US" sz="1050" b="1" dirty="0" smtClean="0">
                <a:solidFill>
                  <a:srgbClr val="000000"/>
                </a:solidFill>
                <a:latin typeface="Arial Narrow" panose="020B0606020202030204" pitchFamily="34" charset="0"/>
              </a:rPr>
              <a:t>Другие </a:t>
            </a:r>
            <a:r>
              <a:rPr lang="ru-RU" altLang="en-US" sz="1050" b="1" dirty="0">
                <a:solidFill>
                  <a:srgbClr val="000000"/>
                </a:solidFill>
                <a:latin typeface="Arial Narrow" panose="020B0606020202030204" pitchFamily="34" charset="0"/>
              </a:rPr>
              <a:t>участники НГС:</a:t>
            </a:r>
          </a:p>
        </p:txBody>
      </p:sp>
      <p:sp>
        <p:nvSpPr>
          <p:cNvPr id="41" name="Rectangle 40"/>
          <p:cNvSpPr/>
          <p:nvPr/>
        </p:nvSpPr>
        <p:spPr>
          <a:xfrm>
            <a:off x="5696530" y="1837284"/>
            <a:ext cx="2711261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0038">
              <a:spcAft>
                <a:spcPts val="450"/>
              </a:spcAft>
            </a:pPr>
            <a:r>
              <a:rPr lang="ru-RU" sz="1050" dirty="0">
                <a:solidFill>
                  <a:srgbClr val="000000"/>
                </a:solidFill>
                <a:latin typeface="Arial Narrow" panose="020B0606020202030204" pitchFamily="34" charset="0"/>
              </a:rPr>
              <a:t>Предоставление государственной гарантийной поддержки субъектам МСП в рамках единых стандартов работы</a:t>
            </a:r>
            <a:endParaRPr lang="ru-RU" sz="1050" baseline="30000" dirty="0">
              <a:solidFill>
                <a:srgbClr val="000000"/>
              </a:solidFill>
              <a:latin typeface="Arial Narrow" panose="020B0606020202030204" pitchFamily="34" charset="0"/>
            </a:endParaRPr>
          </a:p>
        </p:txBody>
      </p:sp>
      <p:sp>
        <p:nvSpPr>
          <p:cNvPr id="42" name="Rectangle 41"/>
          <p:cNvSpPr/>
          <p:nvPr/>
        </p:nvSpPr>
        <p:spPr>
          <a:xfrm>
            <a:off x="5696530" y="2751665"/>
            <a:ext cx="2711261" cy="5770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0038">
              <a:spcAft>
                <a:spcPts val="450"/>
              </a:spcAft>
            </a:pPr>
            <a:r>
              <a:rPr lang="ru-RU" sz="1050" dirty="0">
                <a:solidFill>
                  <a:srgbClr val="000000"/>
                </a:solidFill>
                <a:latin typeface="Arial Narrow" panose="020B0606020202030204" pitchFamily="34" charset="0"/>
              </a:rPr>
              <a:t>Финансирование субъектов МСП с использованием государственной гарантийной поддержки</a:t>
            </a:r>
          </a:p>
        </p:txBody>
      </p:sp>
      <p:sp>
        <p:nvSpPr>
          <p:cNvPr id="43" name="Rectangle 42"/>
          <p:cNvSpPr/>
          <p:nvPr/>
        </p:nvSpPr>
        <p:spPr>
          <a:xfrm>
            <a:off x="5696530" y="3635957"/>
            <a:ext cx="2763902" cy="8027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300038">
              <a:spcAft>
                <a:spcPts val="450"/>
              </a:spcAft>
            </a:pPr>
            <a:r>
              <a:rPr lang="ru-RU" sz="1050" dirty="0">
                <a:solidFill>
                  <a:srgbClr val="000000"/>
                </a:solidFill>
                <a:latin typeface="Arial Narrow" panose="020B0606020202030204" pitchFamily="34" charset="0"/>
              </a:rPr>
              <a:t>Регулирование и надзор</a:t>
            </a:r>
          </a:p>
          <a:p>
            <a:pPr defTabSz="300038">
              <a:spcAft>
                <a:spcPts val="450"/>
              </a:spcAft>
            </a:pPr>
            <a:r>
              <a:rPr lang="ru-RU" sz="1050" dirty="0">
                <a:solidFill>
                  <a:srgbClr val="000000"/>
                </a:solidFill>
                <a:latin typeface="Arial Narrow" panose="020B0606020202030204" pitchFamily="34" charset="0"/>
              </a:rPr>
              <a:t>Участие в рефинансировании / секьюритизации активов, обеспеченных гарантийной поддержкой НГС</a:t>
            </a:r>
          </a:p>
        </p:txBody>
      </p:sp>
      <p:grpSp>
        <p:nvGrpSpPr>
          <p:cNvPr id="45" name="Группа 44"/>
          <p:cNvGrpSpPr/>
          <p:nvPr/>
        </p:nvGrpSpPr>
        <p:grpSpPr>
          <a:xfrm>
            <a:off x="1403647" y="1595341"/>
            <a:ext cx="3556477" cy="2452601"/>
            <a:chOff x="601897" y="2102539"/>
            <a:chExt cx="4624756" cy="3185078"/>
          </a:xfrm>
        </p:grpSpPr>
        <p:sp>
          <p:nvSpPr>
            <p:cNvPr id="46" name="Rectangle 69"/>
            <p:cNvSpPr/>
            <p:nvPr/>
          </p:nvSpPr>
          <p:spPr>
            <a:xfrm>
              <a:off x="1144989" y="2306674"/>
              <a:ext cx="3593988" cy="2980943"/>
            </a:xfrm>
            <a:prstGeom prst="rect">
              <a:avLst/>
            </a:prstGeom>
            <a:noFill/>
            <a:ln w="12700">
              <a:solidFill>
                <a:srgbClr val="CC3300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54000" tIns="81000" rIns="54000" bIns="27000" rtlCol="0" anchor="b" anchorCtr="0"/>
            <a:lstStyle/>
            <a:p>
              <a:pPr algn="ctr"/>
              <a:r>
                <a:rPr lang="ru-RU" sz="900" i="1" dirty="0">
                  <a:solidFill>
                    <a:schemeClr val="tx1"/>
                  </a:solidFill>
                  <a:latin typeface="Arial Narrow"/>
                  <a:cs typeface="Arial Narrow"/>
                </a:rPr>
                <a:t>Национальная гарантийная система</a:t>
              </a:r>
            </a:p>
          </p:txBody>
        </p:sp>
        <p:sp>
          <p:nvSpPr>
            <p:cNvPr id="47" name="Rectangle 14"/>
            <p:cNvSpPr>
              <a:spLocks noChangeArrowheads="1"/>
            </p:cNvSpPr>
            <p:nvPr/>
          </p:nvSpPr>
          <p:spPr bwMode="auto">
            <a:xfrm>
              <a:off x="601897" y="3758771"/>
              <a:ext cx="1101726" cy="396000"/>
            </a:xfrm>
            <a:prstGeom prst="rect">
              <a:avLst/>
            </a:prstGeom>
            <a:gradFill flip="none" rotWithShape="1">
              <a:gsLst>
                <a:gs pos="17000">
                  <a:schemeClr val="accent1">
                    <a:lumMod val="40000"/>
                    <a:lumOff val="60000"/>
                  </a:schemeClr>
                </a:gs>
                <a:gs pos="80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27000" tIns="27000" rIns="27000" bIns="27000" rtlCol="0" anchor="ctr" anchorCtr="0"/>
            <a:lstStyle/>
            <a:p>
              <a:pPr algn="ctr"/>
              <a:endParaRPr lang="ru-RU" altLang="ru-RU" sz="9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48" name="Rectangle 75"/>
            <p:cNvSpPr/>
            <p:nvPr/>
          </p:nvSpPr>
          <p:spPr>
            <a:xfrm>
              <a:off x="3137095" y="4438604"/>
              <a:ext cx="1007999" cy="4320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900" b="1" dirty="0">
                  <a:latin typeface="Arial Narrow"/>
                  <a:cs typeface="Arial Narrow"/>
                </a:rPr>
                <a:t>РГО</a:t>
              </a:r>
              <a:endParaRPr lang="ru-RU" sz="900" baseline="30000" dirty="0">
                <a:latin typeface="Arial Narrow"/>
                <a:cs typeface="Arial Narrow"/>
              </a:endParaRPr>
            </a:p>
          </p:txBody>
        </p:sp>
        <p:sp>
          <p:nvSpPr>
            <p:cNvPr id="49" name="Rectangle 19"/>
            <p:cNvSpPr>
              <a:spLocks noChangeArrowheads="1"/>
            </p:cNvSpPr>
            <p:nvPr/>
          </p:nvSpPr>
          <p:spPr bwMode="auto">
            <a:xfrm>
              <a:off x="4038653" y="3217130"/>
              <a:ext cx="1188000" cy="39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0" tIns="27000" rIns="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altLang="ru-RU" sz="900" b="1" dirty="0">
                  <a:solidFill>
                    <a:schemeClr val="tx1"/>
                  </a:solidFill>
                  <a:latin typeface="Arial Narrow"/>
                  <a:cs typeface="Arial Narrow"/>
                </a:rPr>
                <a:t>Инвесторы и рынки капитала</a:t>
              </a:r>
              <a:endParaRPr lang="ru-RU" altLang="ru-RU" sz="900" baseline="30000" dirty="0">
                <a:solidFill>
                  <a:schemeClr val="tx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50" name="Rectangle 77"/>
            <p:cNvSpPr/>
            <p:nvPr/>
          </p:nvSpPr>
          <p:spPr>
            <a:xfrm>
              <a:off x="1625039" y="4438604"/>
              <a:ext cx="1044000" cy="432000"/>
            </a:xfrm>
            <a:prstGeom prst="rect">
              <a:avLst/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54000" tIns="34290" rIns="54000" bIns="3429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sz="900" b="1" dirty="0">
                  <a:latin typeface="Arial Narrow"/>
                  <a:cs typeface="Arial Narrow"/>
                </a:rPr>
                <a:t>Финансовые организации</a:t>
              </a:r>
              <a:endParaRPr lang="ru-RU" sz="900" baseline="30000" dirty="0">
                <a:latin typeface="Arial Narrow"/>
                <a:cs typeface="Arial Narrow"/>
              </a:endParaRPr>
            </a:p>
          </p:txBody>
        </p:sp>
        <p:sp>
          <p:nvSpPr>
            <p:cNvPr id="51" name="Rectangle 19"/>
            <p:cNvSpPr>
              <a:spLocks noChangeArrowheads="1"/>
            </p:cNvSpPr>
            <p:nvPr/>
          </p:nvSpPr>
          <p:spPr bwMode="auto">
            <a:xfrm>
              <a:off x="1446237" y="2102539"/>
              <a:ext cx="1330818" cy="46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altLang="ru-RU" sz="788" b="1" dirty="0">
                  <a:solidFill>
                    <a:schemeClr val="tx1"/>
                  </a:solidFill>
                  <a:latin typeface="Arial Narrow"/>
                  <a:cs typeface="Arial Narrow"/>
                </a:rPr>
                <a:t>Правительство РФ, министерства и  ведомства</a:t>
              </a:r>
            </a:p>
          </p:txBody>
        </p:sp>
        <p:sp>
          <p:nvSpPr>
            <p:cNvPr id="52" name="Rectangle 19"/>
            <p:cNvSpPr>
              <a:spLocks noChangeArrowheads="1"/>
            </p:cNvSpPr>
            <p:nvPr/>
          </p:nvSpPr>
          <p:spPr bwMode="auto">
            <a:xfrm>
              <a:off x="2993079" y="2102539"/>
              <a:ext cx="1330818" cy="468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altLang="ru-RU" sz="900" b="1" dirty="0">
                  <a:solidFill>
                    <a:schemeClr val="tx1"/>
                  </a:solidFill>
                  <a:latin typeface="Arial Narrow"/>
                  <a:cs typeface="Arial Narrow"/>
                </a:rPr>
                <a:t>Банк России</a:t>
              </a:r>
              <a:endParaRPr lang="ru-RU" altLang="ru-RU" sz="900" b="1" baseline="30000" dirty="0">
                <a:solidFill>
                  <a:schemeClr val="tx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927011" y="3095100"/>
              <a:ext cx="988608" cy="432000"/>
            </a:xfrm>
            <a:prstGeom prst="rect">
              <a:avLst/>
            </a:prstGeom>
            <a:noFill/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27000" tIns="27000" rIns="27000" bIns="27000" rtlCol="0" anchor="ctr" anchorCtr="0"/>
            <a:lstStyle/>
            <a:p>
              <a:pPr algn="ctr"/>
              <a:endParaRPr lang="ru-RU" altLang="ru-RU" sz="9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54" name="Rectangle 19"/>
            <p:cNvSpPr>
              <a:spLocks noChangeArrowheads="1"/>
            </p:cNvSpPr>
            <p:nvPr/>
          </p:nvSpPr>
          <p:spPr bwMode="auto">
            <a:xfrm>
              <a:off x="4038653" y="3758767"/>
              <a:ext cx="1188000" cy="396000"/>
            </a:xfrm>
            <a:prstGeom prst="rect">
              <a:avLst/>
            </a:prstGeom>
            <a:solidFill>
              <a:schemeClr val="bg1"/>
            </a:solidFill>
            <a:ln w="19050">
              <a:solidFill>
                <a:schemeClr val="accent1"/>
              </a:soli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r>
                <a:rPr lang="ru-RU" altLang="ru-RU" sz="900" b="1" dirty="0">
                  <a:solidFill>
                    <a:schemeClr val="tx1"/>
                  </a:solidFill>
                  <a:latin typeface="Arial Narrow"/>
                  <a:cs typeface="Arial Narrow"/>
                </a:rPr>
                <a:t>Субъекты РФ</a:t>
              </a:r>
            </a:p>
          </p:txBody>
        </p:sp>
        <p:cxnSp>
          <p:nvCxnSpPr>
            <p:cNvPr id="55" name="Straight Arrow Connector 86"/>
            <p:cNvCxnSpPr/>
            <p:nvPr/>
          </p:nvCxnSpPr>
          <p:spPr>
            <a:xfrm>
              <a:off x="2082728" y="2651690"/>
              <a:ext cx="301963" cy="338046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Arrow Connector 87"/>
            <p:cNvCxnSpPr/>
            <p:nvPr/>
          </p:nvCxnSpPr>
          <p:spPr>
            <a:xfrm flipH="1">
              <a:off x="3325772" y="2645132"/>
              <a:ext cx="332716" cy="34343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Arrow Connector 88"/>
            <p:cNvCxnSpPr>
              <a:stCxn id="49" idx="1"/>
            </p:cNvCxnSpPr>
            <p:nvPr/>
          </p:nvCxnSpPr>
          <p:spPr>
            <a:xfrm flipH="1">
              <a:off x="3521126" y="3415130"/>
              <a:ext cx="517527" cy="5558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89"/>
            <p:cNvCxnSpPr>
              <a:stCxn id="54" idx="2"/>
              <a:endCxn id="48" idx="3"/>
            </p:cNvCxnSpPr>
            <p:nvPr/>
          </p:nvCxnSpPr>
          <p:spPr>
            <a:xfrm rot="5400000">
              <a:off x="4138956" y="4160906"/>
              <a:ext cx="499837" cy="487559"/>
            </a:xfrm>
            <a:prstGeom prst="bentConnector2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90"/>
            <p:cNvCxnSpPr/>
            <p:nvPr/>
          </p:nvCxnSpPr>
          <p:spPr>
            <a:xfrm flipH="1" flipV="1">
              <a:off x="3296019" y="3975593"/>
              <a:ext cx="450367" cy="437068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91"/>
            <p:cNvCxnSpPr/>
            <p:nvPr/>
          </p:nvCxnSpPr>
          <p:spPr>
            <a:xfrm flipV="1">
              <a:off x="2155964" y="3920875"/>
              <a:ext cx="309299" cy="43626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1" name="TextBox 60"/>
            <p:cNvSpPr txBox="1"/>
            <p:nvPr/>
          </p:nvSpPr>
          <p:spPr>
            <a:xfrm>
              <a:off x="722090" y="3282188"/>
              <a:ext cx="899999" cy="27699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algn="ctr">
                <a:defRPr sz="1200" b="1">
                  <a:solidFill>
                    <a:schemeClr val="lt1"/>
                  </a:solidFill>
                  <a:latin typeface="Arial Narrow" panose="020B060602020203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latin typeface="Arial Narrow"/>
                  <a:cs typeface="Arial Narrow"/>
                </a:rPr>
                <a:t>МСП Банк</a:t>
              </a:r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822960" y="3805760"/>
              <a:ext cx="623277" cy="27699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algn="ctr">
                <a:defRPr sz="1200" b="1">
                  <a:solidFill>
                    <a:schemeClr val="lt1"/>
                  </a:solidFill>
                  <a:latin typeface="Arial Narrow" panose="020B060602020203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latin typeface="Arial Narrow"/>
                  <a:cs typeface="Arial Narrow"/>
                </a:rPr>
                <a:t>ЭКСАР</a:t>
              </a:r>
            </a:p>
          </p:txBody>
        </p:sp>
        <p:cxnSp>
          <p:nvCxnSpPr>
            <p:cNvPr id="63" name="Straight Arrow Connector 3"/>
            <p:cNvCxnSpPr>
              <a:stCxn id="50" idx="3"/>
              <a:endCxn id="48" idx="1"/>
            </p:cNvCxnSpPr>
            <p:nvPr/>
          </p:nvCxnSpPr>
          <p:spPr>
            <a:xfrm>
              <a:off x="2669039" y="4654604"/>
              <a:ext cx="468056" cy="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Straight Arrow Connector 91"/>
            <p:cNvCxnSpPr/>
            <p:nvPr/>
          </p:nvCxnSpPr>
          <p:spPr>
            <a:xfrm flipV="1">
              <a:off x="1738947" y="3674862"/>
              <a:ext cx="601598" cy="291632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Arrow Connector 91"/>
            <p:cNvCxnSpPr/>
            <p:nvPr/>
          </p:nvCxnSpPr>
          <p:spPr>
            <a:xfrm>
              <a:off x="1767965" y="3420688"/>
              <a:ext cx="413964" cy="4230"/>
            </a:xfrm>
            <a:prstGeom prst="straightConnector1">
              <a:avLst/>
            </a:prstGeom>
            <a:ln>
              <a:solidFill>
                <a:schemeClr val="tx2"/>
              </a:solidFill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66" name="Picture 73" descr="D:\Оля\Агентство Кредитных Гарантий\Преза\элементыцук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33710" y="2875560"/>
              <a:ext cx="1287416" cy="11156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7" name="TextBox 66"/>
            <p:cNvSpPr txBox="1"/>
            <p:nvPr/>
          </p:nvSpPr>
          <p:spPr>
            <a:xfrm>
              <a:off x="2343189" y="3044393"/>
              <a:ext cx="1064823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ru-RU" sz="1050" b="1" dirty="0">
                  <a:solidFill>
                    <a:schemeClr val="bg1"/>
                  </a:solidFill>
                  <a:latin typeface="Arial Narrow"/>
                  <a:cs typeface="Arial Narrow"/>
                </a:rPr>
                <a:t>Агентство</a:t>
              </a:r>
            </a:p>
            <a:p>
              <a:pPr algn="ctr"/>
              <a:r>
                <a:rPr lang="ru-RU" sz="1050" b="1" dirty="0">
                  <a:solidFill>
                    <a:schemeClr val="bg1"/>
                  </a:solidFill>
                  <a:latin typeface="Arial Narrow"/>
                  <a:cs typeface="Arial Narrow"/>
                </a:rPr>
                <a:t>Кредитных</a:t>
              </a:r>
            </a:p>
            <a:p>
              <a:pPr algn="ctr"/>
              <a:r>
                <a:rPr lang="ru-RU" sz="1050" b="1" dirty="0">
                  <a:solidFill>
                    <a:schemeClr val="bg1"/>
                  </a:solidFill>
                  <a:latin typeface="Arial Narrow"/>
                  <a:cs typeface="Arial Narrow"/>
                </a:rPr>
                <a:t>гарантий</a:t>
              </a:r>
            </a:p>
          </p:txBody>
        </p:sp>
        <p:sp>
          <p:nvSpPr>
            <p:cNvPr id="68" name="Rectangle 14"/>
            <p:cNvSpPr>
              <a:spLocks noChangeArrowheads="1"/>
            </p:cNvSpPr>
            <p:nvPr/>
          </p:nvSpPr>
          <p:spPr bwMode="auto">
            <a:xfrm>
              <a:off x="603468" y="3241871"/>
              <a:ext cx="1101726" cy="396000"/>
            </a:xfrm>
            <a:prstGeom prst="rect">
              <a:avLst/>
            </a:prstGeom>
            <a:gradFill flip="none" rotWithShape="1">
              <a:gsLst>
                <a:gs pos="17000">
                  <a:schemeClr val="accent1">
                    <a:lumMod val="40000"/>
                    <a:lumOff val="60000"/>
                  </a:schemeClr>
                </a:gs>
                <a:gs pos="80000">
                  <a:srgbClr val="0070C0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="horz" lIns="27000" tIns="27000" rIns="27000" bIns="27000" rtlCol="0" anchor="ctr" anchorCtr="0"/>
            <a:lstStyle/>
            <a:p>
              <a:pPr algn="ctr"/>
              <a:endParaRPr lang="ru-RU" altLang="ru-RU" sz="900" b="1" dirty="0">
                <a:solidFill>
                  <a:schemeClr val="bg1"/>
                </a:solidFill>
                <a:latin typeface="Arial Narrow"/>
                <a:cs typeface="Arial Narrow"/>
              </a:endParaRPr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824529" y="3298282"/>
              <a:ext cx="794721" cy="276999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27000" tIns="27000" rIns="27000" bIns="2700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ru-RU"/>
              </a:defPPr>
              <a:lvl1pPr algn="ctr">
                <a:defRPr sz="1200" b="1">
                  <a:solidFill>
                    <a:schemeClr val="lt1"/>
                  </a:solidFill>
                  <a:latin typeface="Arial Narrow" panose="020B0606020202030204" pitchFamily="34" charset="0"/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ru-RU" sz="900" dirty="0">
                  <a:latin typeface="Arial Narrow"/>
                  <a:cs typeface="Arial Narrow"/>
                </a:rPr>
                <a:t>МСП Банк</a:t>
              </a:r>
            </a:p>
          </p:txBody>
        </p:sp>
      </p:grpSp>
      <p:sp>
        <p:nvSpPr>
          <p:cNvPr id="70" name="Rectangle 44"/>
          <p:cNvSpPr/>
          <p:nvPr/>
        </p:nvSpPr>
        <p:spPr>
          <a:xfrm>
            <a:off x="1115838" y="4678641"/>
            <a:ext cx="5537908" cy="26937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0" bIns="0" rtlCol="0" anchor="b" anchorCtr="0"/>
          <a:lstStyle/>
          <a:p>
            <a:pPr defTabSz="300038">
              <a:spcBef>
                <a:spcPts val="225"/>
              </a:spcBef>
            </a:pPr>
            <a:r>
              <a:rPr lang="ru-RU" sz="750" dirty="0">
                <a:solidFill>
                  <a:srgbClr val="000000"/>
                </a:solidFill>
                <a:latin typeface="Arial Narrow"/>
                <a:cs typeface="Arial Narrow"/>
              </a:rPr>
              <a:t>Гарантийная поддержка – предоставление гарантий и поручительств субъектам МСП, а также страховой поддержки субъектам МСП – экспортерам</a:t>
            </a:r>
          </a:p>
          <a:p>
            <a:pPr defTabSz="300038">
              <a:spcBef>
                <a:spcPts val="225"/>
              </a:spcBef>
            </a:pPr>
            <a:r>
              <a:rPr lang="ru-RU" sz="750" dirty="0">
                <a:solidFill>
                  <a:schemeClr val="tx1"/>
                </a:solidFill>
                <a:latin typeface="Arial Narrow"/>
                <a:cs typeface="Arial Narrow"/>
              </a:rPr>
              <a:t>РГО – Региональная гарантийная организация (фонд)</a:t>
            </a:r>
          </a:p>
        </p:txBody>
      </p:sp>
      <p:sp>
        <p:nvSpPr>
          <p:cNvPr id="71" name="Прямоугольник 70"/>
          <p:cNvSpPr/>
          <p:nvPr/>
        </p:nvSpPr>
        <p:spPr>
          <a:xfrm>
            <a:off x="1661621" y="718868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7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73" name="Title 20"/>
          <p:cNvSpPr>
            <a:spLocks noGrp="1"/>
          </p:cNvSpPr>
          <p:nvPr>
            <p:ph type="title"/>
          </p:nvPr>
        </p:nvSpPr>
        <p:spPr bwMode="gray">
          <a:xfrm>
            <a:off x="1560947" y="167668"/>
            <a:ext cx="6439619" cy="745591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Субъекты Национальной гарантийной системы (НГС)</a:t>
            </a:r>
            <a:endParaRPr lang="ru-RU" sz="1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74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9196" y="4767022"/>
            <a:ext cx="2133600" cy="273844"/>
          </a:xfrm>
        </p:spPr>
        <p:txBody>
          <a:bodyPr/>
          <a:lstStyle/>
          <a:p>
            <a:r>
              <a:rPr lang="ru-RU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1</a:t>
            </a:r>
            <a:r>
              <a:rPr lang="en-US" dirty="0" smtClean="0">
                <a:solidFill>
                  <a:schemeClr val="bg1">
                    <a:lumMod val="50000"/>
                  </a:schemeClr>
                </a:solidFill>
                <a:latin typeface="Arial Narrow" panose="020B0606020202030204" pitchFamily="34" charset="0"/>
              </a:rPr>
              <a:t>2</a:t>
            </a:r>
            <a:endParaRPr lang="ru-RU" dirty="0">
              <a:solidFill>
                <a:schemeClr val="bg1">
                  <a:lumMod val="50000"/>
                </a:schemeClr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88035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Object 8" hidden="1"/>
          <p:cNvGraphicFramePr>
            <a:graphicFrameLocks noChangeAspect="1"/>
          </p:cNvGraphicFramePr>
          <p:nvPr>
            <p:custDataLst>
              <p:tags r:id="rId2"/>
            </p:custDataLst>
            <p:extLst/>
          </p:nvPr>
        </p:nvGraphicFramePr>
        <p:xfrm>
          <a:off x="858442" y="1192"/>
          <a:ext cx="1190" cy="11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315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858442" y="1192"/>
                        <a:ext cx="1190" cy="11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62298" y="-20949"/>
            <a:ext cx="7481455" cy="857250"/>
          </a:xfrm>
        </p:spPr>
        <p:txBody>
          <a:bodyPr>
            <a:noAutofit/>
          </a:bodyPr>
          <a:lstStyle/>
          <a:p>
            <a:pPr algn="l"/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НГС нацелена на поддержку МСП, работающих в отраслях </a:t>
            </a:r>
            <a:b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</a:br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и регионах с государственными приоритетами развития </a:t>
            </a:r>
            <a:endParaRPr lang="ru-RU" sz="1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sp>
        <p:nvSpPr>
          <p:cNvPr id="4" name="Rectangle 3"/>
          <p:cNvSpPr/>
          <p:nvPr/>
        </p:nvSpPr>
        <p:spPr bwMode="gray">
          <a:xfrm>
            <a:off x="1219009" y="1430682"/>
            <a:ext cx="417299" cy="3042372"/>
          </a:xfrm>
          <a:prstGeom prst="rect">
            <a:avLst/>
          </a:prstGeom>
          <a:gradFill flip="none" rotWithShape="1"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00" b="1">
              <a:solidFill>
                <a:schemeClr val="bg1"/>
              </a:solidFill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5" name="TextBox 4"/>
          <p:cNvSpPr txBox="1"/>
          <p:nvPr/>
        </p:nvSpPr>
        <p:spPr bwMode="gray">
          <a:xfrm>
            <a:off x="1219008" y="1160680"/>
            <a:ext cx="6696266" cy="270002"/>
          </a:xfrm>
          <a:prstGeom prst="rect">
            <a:avLst/>
          </a:prstGeom>
          <a:gradFill>
            <a:gsLst>
              <a:gs pos="0">
                <a:schemeClr val="tx2">
                  <a:lumMod val="75000"/>
                </a:schemeClr>
              </a:gs>
              <a:gs pos="42000">
                <a:schemeClr val="tx2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ru-RU"/>
            </a:defPPr>
            <a:lvl1pPr algn="ctr">
              <a:defRPr sz="1400" b="1">
                <a:solidFill>
                  <a:schemeClr val="tx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pPr lvl="0" algn="l">
              <a:lnSpc>
                <a:spcPct val="90000"/>
              </a:lnSpc>
            </a:pPr>
            <a:endParaRPr lang="ru-RU" sz="1050" dirty="0">
              <a:solidFill>
                <a:schemeClr val="bg1"/>
              </a:solidFill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469521" y="4527833"/>
            <a:ext cx="6481167" cy="351000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  <a:extLst/>
        </p:spPr>
        <p:txBody>
          <a:bodyPr lIns="67500" tIns="35100" rIns="67500" bIns="35100" anchor="ctr"/>
          <a:lstStyle/>
          <a:p>
            <a:pPr marL="135731" algn="ctr">
              <a:lnSpc>
                <a:spcPct val="90000"/>
              </a:lnSpc>
            </a:pP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НГС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может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 быстро переориентироваться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на поддержку иных сегментов МСП или расширить состав приоритетных сегментов </a:t>
            </a:r>
            <a:r>
              <a:rPr lang="ru-RU" sz="1200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в зависимости от приоритетов </a:t>
            </a:r>
            <a:r>
              <a:rPr lang="ru-RU" sz="1200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государства</a:t>
            </a:r>
          </a:p>
        </p:txBody>
      </p:sp>
      <p:sp>
        <p:nvSpPr>
          <p:cNvPr id="32" name="Oval 31"/>
          <p:cNvSpPr/>
          <p:nvPr/>
        </p:nvSpPr>
        <p:spPr>
          <a:xfrm>
            <a:off x="1256380" y="4513999"/>
            <a:ext cx="379928" cy="379928"/>
          </a:xfrm>
          <a:prstGeom prst="ellipse">
            <a:avLst/>
          </a:prstGeom>
          <a:solidFill>
            <a:schemeClr val="accent2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algn="ctr"/>
            <a:r>
              <a:rPr lang="ru-RU" b="1" dirty="0">
                <a:solidFill>
                  <a:schemeClr val="bg1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!</a:t>
            </a:r>
          </a:p>
        </p:txBody>
      </p:sp>
      <p:sp>
        <p:nvSpPr>
          <p:cNvPr id="58" name="Rectangle 57"/>
          <p:cNvSpPr/>
          <p:nvPr/>
        </p:nvSpPr>
        <p:spPr>
          <a:xfrm>
            <a:off x="1469520" y="1484004"/>
            <a:ext cx="4345184" cy="2105107"/>
          </a:xfrm>
          <a:prstGeom prst="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ru-RU" sz="1200" b="1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pic>
        <p:nvPicPr>
          <p:cNvPr id="60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r="11058"/>
          <a:stretch/>
        </p:blipFill>
        <p:spPr>
          <a:xfrm>
            <a:off x="3784621" y="2499104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1" name="Рисунок 22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r="11058"/>
          <a:stretch/>
        </p:blipFill>
        <p:spPr>
          <a:xfrm>
            <a:off x="6160714" y="2499104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2" name="Рисунок 18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r="11058"/>
          <a:stretch/>
        </p:blipFill>
        <p:spPr>
          <a:xfrm>
            <a:off x="1561992" y="1978309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3" name="Рисунок 158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457" r="10457"/>
          <a:stretch/>
        </p:blipFill>
        <p:spPr>
          <a:xfrm>
            <a:off x="1561992" y="3057455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4" name="Рисунок 159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r="11058"/>
          <a:stretch/>
        </p:blipFill>
        <p:spPr>
          <a:xfrm>
            <a:off x="6160714" y="1978309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5" name="Рисунок 160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r="11058"/>
          <a:stretch/>
        </p:blipFill>
        <p:spPr>
          <a:xfrm>
            <a:off x="3784621" y="1978309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6" name="Рисунок 161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58" r="11058"/>
          <a:stretch/>
        </p:blipFill>
        <p:spPr>
          <a:xfrm>
            <a:off x="6142731" y="3039642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pic>
        <p:nvPicPr>
          <p:cNvPr id="67" name="Рисунок 4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285" r="11285"/>
          <a:stretch/>
        </p:blipFill>
        <p:spPr>
          <a:xfrm>
            <a:off x="1561992" y="2499104"/>
            <a:ext cx="459000" cy="459000"/>
          </a:xfrm>
          <a:prstGeom prst="hexagon">
            <a:avLst/>
          </a:prstGeom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</p:pic>
      <p:sp>
        <p:nvSpPr>
          <p:cNvPr id="68" name="Прямоугольник 155"/>
          <p:cNvSpPr/>
          <p:nvPr/>
        </p:nvSpPr>
        <p:spPr>
          <a:xfrm>
            <a:off x="6723156" y="1978309"/>
            <a:ext cx="1402159" cy="45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27000" tIns="27000" rIns="27000" bIns="27000" rtlCol="0" anchor="ctr">
            <a:noAutofit/>
          </a:bodyPr>
          <a:lstStyle/>
          <a:p>
            <a:r>
              <a:rPr lang="ru-RU" sz="1050" b="1" dirty="0">
                <a:solidFill>
                  <a:schemeClr val="tx1"/>
                </a:solidFill>
                <a:latin typeface="Arial Narrow" panose="020B0606020202030204" pitchFamily="34" charset="0"/>
              </a:rPr>
              <a:t>Крым</a:t>
            </a:r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 и </a:t>
            </a:r>
            <a:b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</a:br>
            <a:r>
              <a:rPr lang="ru-RU" sz="1050" b="1" dirty="0">
                <a:solidFill>
                  <a:schemeClr val="tx1"/>
                </a:solidFill>
                <a:latin typeface="Arial Narrow" panose="020B0606020202030204" pitchFamily="34" charset="0"/>
              </a:rPr>
              <a:t>Севастополь</a:t>
            </a:r>
          </a:p>
        </p:txBody>
      </p:sp>
      <p:sp>
        <p:nvSpPr>
          <p:cNvPr id="69" name="Прямоугольник 156"/>
          <p:cNvSpPr/>
          <p:nvPr/>
        </p:nvSpPr>
        <p:spPr>
          <a:xfrm>
            <a:off x="6723155" y="2480202"/>
            <a:ext cx="1199165" cy="45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Дальний </a:t>
            </a:r>
            <a:r>
              <a:rPr lang="ru-RU" sz="1050" b="1" dirty="0">
                <a:solidFill>
                  <a:schemeClr val="tx1"/>
                </a:solidFill>
                <a:latin typeface="Arial Narrow" panose="020B0606020202030204" pitchFamily="34" charset="0"/>
              </a:rPr>
              <a:t>Восток</a:t>
            </a:r>
          </a:p>
        </p:txBody>
      </p:sp>
      <p:sp>
        <p:nvSpPr>
          <p:cNvPr id="70" name="Прямоугольник 157"/>
          <p:cNvSpPr/>
          <p:nvPr/>
        </p:nvSpPr>
        <p:spPr>
          <a:xfrm>
            <a:off x="6723155" y="3039642"/>
            <a:ext cx="1199165" cy="459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>
            <a:noAutofit/>
          </a:bodyPr>
          <a:lstStyle/>
          <a:p>
            <a:r>
              <a:rPr lang="ru-RU" sz="1050" dirty="0">
                <a:solidFill>
                  <a:schemeClr val="tx1"/>
                </a:solidFill>
                <a:latin typeface="Arial Narrow" panose="020B0606020202030204" pitchFamily="34" charset="0"/>
              </a:rPr>
              <a:t>Северный </a:t>
            </a:r>
            <a:r>
              <a:rPr lang="ru-RU" sz="1050" b="1" dirty="0">
                <a:solidFill>
                  <a:schemeClr val="tx1"/>
                </a:solidFill>
                <a:latin typeface="Arial Narrow" panose="020B0606020202030204" pitchFamily="34" charset="0"/>
              </a:rPr>
              <a:t>Кавказ</a:t>
            </a:r>
          </a:p>
        </p:txBody>
      </p:sp>
      <p:sp>
        <p:nvSpPr>
          <p:cNvPr id="72" name="Rectangle 71"/>
          <p:cNvSpPr/>
          <p:nvPr/>
        </p:nvSpPr>
        <p:spPr>
          <a:xfrm>
            <a:off x="2090017" y="2499104"/>
            <a:ext cx="1512000" cy="459000"/>
          </a:xfrm>
          <a:prstGeom prst="rect">
            <a:avLst/>
          </a:prstGeom>
        </p:spPr>
        <p:txBody>
          <a:bodyPr wrap="square" lIns="27000" tIns="27000" rIns="27000" bIns="2700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1050" b="1" dirty="0">
                <a:latin typeface="Arial Narrow" panose="020B0606020202030204" pitchFamily="34" charset="0"/>
              </a:rPr>
              <a:t>Научно-техническая</a:t>
            </a:r>
            <a:r>
              <a:rPr lang="ru-RU" sz="1050" dirty="0">
                <a:latin typeface="Arial Narrow" panose="020B0606020202030204" pitchFamily="34" charset="0"/>
              </a:rPr>
              <a:t> и </a:t>
            </a:r>
            <a:r>
              <a:rPr lang="ru-RU" sz="1050" b="1" dirty="0">
                <a:latin typeface="Arial Narrow" panose="020B0606020202030204" pitchFamily="34" charset="0"/>
              </a:rPr>
              <a:t>инновационная </a:t>
            </a:r>
            <a:r>
              <a:rPr lang="ru-RU" sz="1050" dirty="0">
                <a:latin typeface="Arial Narrow" panose="020B0606020202030204" pitchFamily="34" charset="0"/>
              </a:rPr>
              <a:t>сфера</a:t>
            </a:r>
          </a:p>
        </p:txBody>
      </p:sp>
      <p:sp>
        <p:nvSpPr>
          <p:cNvPr id="73" name="Rectangle 72"/>
          <p:cNvSpPr/>
          <p:nvPr/>
        </p:nvSpPr>
        <p:spPr>
          <a:xfrm>
            <a:off x="2090017" y="1978309"/>
            <a:ext cx="1512000" cy="459000"/>
          </a:xfrm>
          <a:prstGeom prst="rect">
            <a:avLst/>
          </a:prstGeom>
        </p:spPr>
        <p:txBody>
          <a:bodyPr wrap="square" lIns="27000" tIns="27000" rIns="27000" bIns="2700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1050" dirty="0">
                <a:latin typeface="Arial Narrow" panose="020B0606020202030204" pitchFamily="34" charset="0"/>
              </a:rPr>
              <a:t>Производство и реализация </a:t>
            </a:r>
            <a:r>
              <a:rPr lang="ru-RU" sz="1050" b="1" dirty="0">
                <a:latin typeface="Arial Narrow" panose="020B0606020202030204" pitchFamily="34" charset="0"/>
              </a:rPr>
              <a:t>импортозамещающей </a:t>
            </a:r>
            <a:r>
              <a:rPr lang="ru-RU" sz="1050" dirty="0">
                <a:latin typeface="Arial Narrow" panose="020B0606020202030204" pitchFamily="34" charset="0"/>
              </a:rPr>
              <a:t>продукции</a:t>
            </a:r>
          </a:p>
        </p:txBody>
      </p:sp>
      <p:sp>
        <p:nvSpPr>
          <p:cNvPr id="74" name="Rectangle 73"/>
          <p:cNvSpPr/>
          <p:nvPr/>
        </p:nvSpPr>
        <p:spPr>
          <a:xfrm>
            <a:off x="2090016" y="3039642"/>
            <a:ext cx="1512000" cy="459000"/>
          </a:xfrm>
          <a:prstGeom prst="rect">
            <a:avLst/>
          </a:prstGeom>
        </p:spPr>
        <p:txBody>
          <a:bodyPr wrap="square" lIns="27000" tIns="27000" rIns="27000" bIns="2700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1050" dirty="0">
                <a:latin typeface="Arial Narrow" panose="020B0606020202030204" pitchFamily="34" charset="0"/>
              </a:rPr>
              <a:t>Производство и реализация </a:t>
            </a:r>
            <a:r>
              <a:rPr lang="ru-RU" sz="1050" b="1" dirty="0">
                <a:latin typeface="Arial Narrow" panose="020B0606020202030204" pitchFamily="34" charset="0"/>
              </a:rPr>
              <a:t>экспортно-ориентированной </a:t>
            </a:r>
            <a:br>
              <a:rPr lang="ru-RU" sz="1050" b="1" dirty="0">
                <a:latin typeface="Arial Narrow" panose="020B0606020202030204" pitchFamily="34" charset="0"/>
              </a:rPr>
            </a:br>
            <a:r>
              <a:rPr lang="ru-RU" sz="1050" dirty="0">
                <a:latin typeface="Arial Narrow" panose="020B0606020202030204" pitchFamily="34" charset="0"/>
              </a:rPr>
              <a:t>продукции</a:t>
            </a:r>
          </a:p>
        </p:txBody>
      </p:sp>
      <p:sp>
        <p:nvSpPr>
          <p:cNvPr id="75" name="Rectangle 74"/>
          <p:cNvSpPr/>
          <p:nvPr/>
        </p:nvSpPr>
        <p:spPr>
          <a:xfrm>
            <a:off x="4302703" y="1978309"/>
            <a:ext cx="1512000" cy="459000"/>
          </a:xfrm>
          <a:prstGeom prst="rect">
            <a:avLst/>
          </a:prstGeom>
        </p:spPr>
        <p:txBody>
          <a:bodyPr wrap="square" lIns="27000" tIns="27000" rIns="27000" bIns="27000">
            <a:noAutofit/>
          </a:bodyPr>
          <a:lstStyle/>
          <a:p>
            <a:pPr>
              <a:lnSpc>
                <a:spcPct val="90000"/>
              </a:lnSpc>
            </a:pPr>
            <a:r>
              <a:rPr lang="ru-RU" sz="1050" b="1" dirty="0">
                <a:latin typeface="Arial Narrow" panose="020B0606020202030204" pitchFamily="34" charset="0"/>
              </a:rPr>
              <a:t>Крестьянские</a:t>
            </a:r>
            <a:r>
              <a:rPr lang="ru-RU" sz="1050" dirty="0">
                <a:latin typeface="Arial Narrow" panose="020B0606020202030204" pitchFamily="34" charset="0"/>
              </a:rPr>
              <a:t> (фермерские) хозяйства</a:t>
            </a:r>
          </a:p>
        </p:txBody>
      </p:sp>
      <p:sp>
        <p:nvSpPr>
          <p:cNvPr id="76" name="Rectangle 75"/>
          <p:cNvSpPr/>
          <p:nvPr/>
        </p:nvSpPr>
        <p:spPr>
          <a:xfrm>
            <a:off x="4302703" y="2499104"/>
            <a:ext cx="1512000" cy="459000"/>
          </a:xfrm>
          <a:prstGeom prst="rect">
            <a:avLst/>
          </a:prstGeom>
        </p:spPr>
        <p:txBody>
          <a:bodyPr wrap="square" lIns="27000" tIns="27000" rIns="27000" bIns="27000" anchor="ctr">
            <a:noAutofit/>
          </a:bodyPr>
          <a:lstStyle/>
          <a:p>
            <a:pPr>
              <a:lnSpc>
                <a:spcPct val="90000"/>
              </a:lnSpc>
            </a:pPr>
            <a:r>
              <a:rPr lang="ru-RU" sz="1050" b="1" dirty="0">
                <a:latin typeface="Arial Narrow" panose="020B0606020202030204" pitchFamily="34" charset="0"/>
              </a:rPr>
              <a:t>Жилищная</a:t>
            </a:r>
            <a:r>
              <a:rPr lang="ru-RU" sz="1050" dirty="0">
                <a:latin typeface="Arial Narrow" panose="020B0606020202030204" pitchFamily="34" charset="0"/>
              </a:rPr>
              <a:t> сфера,  </a:t>
            </a:r>
            <a:r>
              <a:rPr lang="ru-RU" sz="1050" b="1" dirty="0">
                <a:latin typeface="Arial Narrow" panose="020B0606020202030204" pitchFamily="34" charset="0"/>
              </a:rPr>
              <a:t>коммунальное хозяйство </a:t>
            </a:r>
            <a:r>
              <a:rPr lang="ru-RU" sz="1050" dirty="0">
                <a:latin typeface="Arial Narrow" panose="020B0606020202030204" pitchFamily="34" charset="0"/>
              </a:rPr>
              <a:t>и </a:t>
            </a:r>
            <a:r>
              <a:rPr lang="ru-RU" sz="1050" b="1" dirty="0">
                <a:latin typeface="Arial Narrow" panose="020B0606020202030204" pitchFamily="34" charset="0"/>
              </a:rPr>
              <a:t>бытовые услуги</a:t>
            </a:r>
          </a:p>
        </p:txBody>
      </p:sp>
      <p:sp>
        <p:nvSpPr>
          <p:cNvPr id="79" name="Pentagon 78"/>
          <p:cNvSpPr/>
          <p:nvPr/>
        </p:nvSpPr>
        <p:spPr>
          <a:xfrm>
            <a:off x="1469519" y="1491049"/>
            <a:ext cx="4345184" cy="370955"/>
          </a:xfrm>
          <a:prstGeom prst="homePlate">
            <a:avLst>
              <a:gd name="adj" fmla="val 0"/>
            </a:avLst>
          </a:prstGeom>
          <a:solidFill>
            <a:schemeClr val="accent1"/>
          </a:solidFill>
          <a:ln w="317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35000" tIns="68580" rIns="68580" bIns="68580" numCol="1" spcCol="1270" anchor="ctr" anchorCtr="0">
            <a:noAutofit/>
          </a:bodyPr>
          <a:lstStyle/>
          <a:p>
            <a:pPr defTabSz="8001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1050" b="1" dirty="0">
                <a:solidFill>
                  <a:schemeClr val="bg1"/>
                </a:solidFill>
                <a:latin typeface="Arial Narrow" panose="020B0606020202030204" pitchFamily="34" charset="0"/>
              </a:rPr>
              <a:t>Приоритетный клиентский сегмент:</a:t>
            </a:r>
            <a:br>
              <a:rPr lang="ru-RU" sz="1050" b="1" dirty="0">
                <a:solidFill>
                  <a:schemeClr val="bg1"/>
                </a:solidFill>
                <a:latin typeface="Arial Narrow" panose="020B0606020202030204" pitchFamily="34" charset="0"/>
              </a:rPr>
            </a:br>
            <a:r>
              <a:rPr lang="ru-RU" sz="900" dirty="0">
                <a:solidFill>
                  <a:schemeClr val="bg1"/>
                </a:solidFill>
                <a:latin typeface="Arial Narrow" panose="020B0606020202030204" pitchFamily="34" charset="0"/>
              </a:rPr>
              <a:t>неторговые МСП прежде всего с государственными приоритетами развития </a:t>
            </a:r>
          </a:p>
        </p:txBody>
      </p:sp>
      <p:sp>
        <p:nvSpPr>
          <p:cNvPr id="80" name="Pentagon 79"/>
          <p:cNvSpPr/>
          <p:nvPr/>
        </p:nvSpPr>
        <p:spPr>
          <a:xfrm>
            <a:off x="6054269" y="1494239"/>
            <a:ext cx="1859356" cy="378000"/>
          </a:xfrm>
          <a:prstGeom prst="homePlate">
            <a:avLst>
              <a:gd name="adj" fmla="val 0"/>
            </a:avLst>
          </a:prstGeom>
          <a:solidFill>
            <a:schemeClr val="tx2">
              <a:lumMod val="20000"/>
              <a:lumOff val="80000"/>
            </a:schemeClr>
          </a:solidFill>
          <a:ln w="9525"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80000"/>
              </a:lnSpc>
            </a:pPr>
            <a:r>
              <a:rPr lang="ru-RU" sz="1050" b="1" dirty="0">
                <a:solidFill>
                  <a:schemeClr val="tx2"/>
                </a:solidFill>
                <a:latin typeface="Arial Narrow" panose="020B0606020202030204" pitchFamily="34" charset="0"/>
              </a:rPr>
              <a:t>Регионы приоритетного развития МСП</a:t>
            </a:r>
            <a:endParaRPr lang="ru-RU" sz="900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81" name="Rectangle 80"/>
          <p:cNvSpPr/>
          <p:nvPr/>
        </p:nvSpPr>
        <p:spPr>
          <a:xfrm>
            <a:off x="6052513" y="1485934"/>
            <a:ext cx="1850876" cy="21051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noAutofit/>
          </a:bodyPr>
          <a:lstStyle/>
          <a:p>
            <a:pPr algn="ctr"/>
            <a:endParaRPr lang="ru-RU" sz="1200" b="1">
              <a:solidFill>
                <a:schemeClr val="accent1"/>
              </a:solidFill>
              <a:latin typeface="Arial Narrow" panose="020B0606020202030204" pitchFamily="34" charset="0"/>
            </a:endParaRPr>
          </a:p>
        </p:txBody>
      </p:sp>
      <p:grpSp>
        <p:nvGrpSpPr>
          <p:cNvPr id="87" name="Group 86"/>
          <p:cNvGrpSpPr/>
          <p:nvPr/>
        </p:nvGrpSpPr>
        <p:grpSpPr>
          <a:xfrm>
            <a:off x="3779597" y="3039642"/>
            <a:ext cx="2278294" cy="598021"/>
            <a:chOff x="3959526" y="5008215"/>
            <a:chExt cx="3037725" cy="797361"/>
          </a:xfrm>
        </p:grpSpPr>
        <p:sp>
          <p:nvSpPr>
            <p:cNvPr id="88" name="TextBox 87"/>
            <p:cNvSpPr txBox="1"/>
            <p:nvPr/>
          </p:nvSpPr>
          <p:spPr>
            <a:xfrm>
              <a:off x="3959526" y="5008215"/>
              <a:ext cx="2872596" cy="797361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accent1"/>
              </a:solidFill>
            </a:ln>
            <a:effectLst>
              <a:outerShdw blurRad="50800" dist="38100" dir="5400000" algn="t" rotWithShape="0">
                <a:prstClr val="black">
                  <a:alpha val="40000"/>
                </a:prstClr>
              </a:outerShdw>
            </a:effectLst>
          </p:spPr>
          <p:txBody>
            <a:bodyPr wrap="square" rtlCol="0">
              <a:noAutofit/>
            </a:bodyPr>
            <a:lstStyle>
              <a:defPPr>
                <a:defRPr lang="ru-RU"/>
              </a:defPPr>
              <a:lvl1pPr algn="ctr">
                <a:defRPr sz="1600" b="1">
                  <a:solidFill>
                    <a:schemeClr val="accent1"/>
                  </a:solidFill>
                  <a:latin typeface="Arial Narrow" panose="020B0606020202030204" pitchFamily="34" charset="0"/>
                </a:defRPr>
              </a:lvl1pPr>
            </a:lstStyle>
            <a:p>
              <a:endParaRPr lang="ru-RU" sz="1200" dirty="0"/>
            </a:p>
          </p:txBody>
        </p:sp>
        <p:sp>
          <p:nvSpPr>
            <p:cNvPr id="89" name="Hexagon 88"/>
            <p:cNvSpPr/>
            <p:nvPr/>
          </p:nvSpPr>
          <p:spPr>
            <a:xfrm>
              <a:off x="4115738" y="5094476"/>
              <a:ext cx="612000" cy="612000"/>
            </a:xfrm>
            <a:prstGeom prst="hexagon">
              <a:avLst/>
            </a:prstGeom>
            <a:noFill/>
            <a:ln w="9525"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lIns="27000" tIns="27000" rIns="27000" bIns="27000" rtlCol="0" anchor="ctr"/>
            <a:lstStyle/>
            <a:p>
              <a:pPr algn="ctr"/>
              <a:endParaRPr lang="ru-RU" sz="788" b="1" dirty="0">
                <a:solidFill>
                  <a:schemeClr val="tx1"/>
                </a:solidFill>
                <a:latin typeface="Arial Narrow" panose="020B0606020202030204" pitchFamily="34" charset="0"/>
              </a:endParaRPr>
            </a:p>
          </p:txBody>
        </p:sp>
        <p:sp>
          <p:nvSpPr>
            <p:cNvPr id="90" name="Rectangle 89"/>
            <p:cNvSpPr/>
            <p:nvPr/>
          </p:nvSpPr>
          <p:spPr>
            <a:xfrm>
              <a:off x="4801251" y="5085850"/>
              <a:ext cx="2196000" cy="612000"/>
            </a:xfrm>
            <a:prstGeom prst="rect">
              <a:avLst/>
            </a:prstGeom>
          </p:spPr>
          <p:txBody>
            <a:bodyPr wrap="square" lIns="27000" tIns="27000" rIns="27000" bIns="27000" anchor="ctr">
              <a:noAutofit/>
            </a:bodyPr>
            <a:lstStyle/>
            <a:p>
              <a:pPr>
                <a:lnSpc>
                  <a:spcPct val="90000"/>
                </a:lnSpc>
              </a:pPr>
              <a:r>
                <a:rPr lang="ru-RU" sz="1050" dirty="0">
                  <a:latin typeface="Arial Narrow" panose="020B0606020202030204" pitchFamily="34" charset="0"/>
                </a:rPr>
                <a:t>МСП в сферах с </a:t>
              </a:r>
              <a:r>
                <a:rPr lang="ru-RU" sz="1050" b="1" dirty="0">
                  <a:latin typeface="Arial Narrow" panose="020B0606020202030204" pitchFamily="34" charset="0"/>
                </a:rPr>
                <a:t>приоритетами</a:t>
              </a:r>
              <a:r>
                <a:rPr lang="ru-RU" sz="1050" dirty="0">
                  <a:latin typeface="Arial Narrow" panose="020B0606020202030204" pitchFamily="34" charset="0"/>
                </a:rPr>
                <a:t> развития </a:t>
              </a:r>
              <a:r>
                <a:rPr lang="ru-RU" sz="1050" b="1" dirty="0">
                  <a:latin typeface="Arial Narrow" panose="020B0606020202030204" pitchFamily="34" charset="0"/>
                </a:rPr>
                <a:t>в отдельных субъектах РФ</a:t>
              </a:r>
            </a:p>
          </p:txBody>
        </p:sp>
        <p:pic>
          <p:nvPicPr>
            <p:cNvPr id="91" name="Picture 2"/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09739" y="5250685"/>
              <a:ext cx="612000" cy="3077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aphicFrame>
        <p:nvGraphicFramePr>
          <p:cNvPr id="39" name="Table 38"/>
          <p:cNvGraphicFramePr>
            <a:graphicFrameLocks noGrp="1"/>
          </p:cNvGraphicFramePr>
          <p:nvPr>
            <p:extLst/>
          </p:nvPr>
        </p:nvGraphicFramePr>
        <p:xfrm>
          <a:off x="2571355" y="3854195"/>
          <a:ext cx="5379332" cy="48766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379332"/>
              </a:tblGrid>
              <a:tr h="243833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Долгосрочное</a:t>
                      </a:r>
                      <a:r>
                        <a:rPr lang="ru-RU" sz="1200" b="0" baseline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 и и</a:t>
                      </a:r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нвестиционное финансирование</a:t>
                      </a:r>
                    </a:p>
                  </a:txBody>
                  <a:tcPr marL="27000" marR="27000" marT="13500" marB="13500">
                    <a:lnL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  <a:tr h="243833">
                <a:tc>
                  <a:txBody>
                    <a:bodyPr/>
                    <a:lstStyle/>
                    <a:p>
                      <a:r>
                        <a:rPr lang="ru-RU" sz="1200" b="0" dirty="0" smtClean="0">
                          <a:solidFill>
                            <a:schemeClr val="bg1"/>
                          </a:solidFill>
                          <a:latin typeface="Arial Narrow" panose="020B0606020202030204" pitchFamily="34" charset="0"/>
                        </a:rPr>
                        <a:t>МСП, испытывающие потребность в дополнительном залоговом обеспечении</a:t>
                      </a:r>
                    </a:p>
                  </a:txBody>
                  <a:tcPr marL="27000" marR="27000" marT="13500" marB="13500">
                    <a:lnL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accent1">
                          <a:lumMod val="20000"/>
                          <a:lumOff val="8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36" name="Pentagon 35"/>
          <p:cNvSpPr/>
          <p:nvPr/>
        </p:nvSpPr>
        <p:spPr>
          <a:xfrm>
            <a:off x="1599356" y="3854195"/>
            <a:ext cx="972000" cy="487665"/>
          </a:xfrm>
          <a:prstGeom prst="homePlate">
            <a:avLst>
              <a:gd name="adj" fmla="val 22714"/>
            </a:avLst>
          </a:prstGeom>
          <a:solidFill>
            <a:schemeClr val="tx2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algn="ctr"/>
            <a:endParaRPr lang="ru-RU" sz="1200" b="1" dirty="0">
              <a:latin typeface="Arial Narrow" panose="020B0606020202030204" pitchFamily="34" charset="0"/>
              <a:cs typeface="Arial" panose="020B0604020202020204" pitchFamily="34" charset="0"/>
            </a:endParaRPr>
          </a:p>
        </p:txBody>
      </p:sp>
      <p:sp>
        <p:nvSpPr>
          <p:cNvPr id="38" name="Pentagon 37"/>
          <p:cNvSpPr/>
          <p:nvPr/>
        </p:nvSpPr>
        <p:spPr>
          <a:xfrm>
            <a:off x="1469521" y="3854195"/>
            <a:ext cx="972000" cy="487665"/>
          </a:xfrm>
          <a:prstGeom prst="homePlate">
            <a:avLst>
              <a:gd name="adj" fmla="val 22714"/>
            </a:avLst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lIns="67500" tIns="35100" rIns="67500" bIns="35100" anchor="ctr"/>
          <a:lstStyle/>
          <a:p>
            <a:pPr algn="ctr"/>
            <a:r>
              <a:rPr lang="ru-RU" sz="1200" b="1" dirty="0">
                <a:solidFill>
                  <a:schemeClr val="bg2"/>
                </a:solidFill>
                <a:latin typeface="Arial Narrow" panose="020B0606020202030204" pitchFamily="34" charset="0"/>
                <a:cs typeface="Arial" panose="020B0604020202020204" pitchFamily="34" charset="0"/>
              </a:rPr>
              <a:t>Фокус  поддержки</a:t>
            </a:r>
          </a:p>
        </p:txBody>
      </p:sp>
      <p:sp>
        <p:nvSpPr>
          <p:cNvPr id="37" name="Прямоугольник 36"/>
          <p:cNvSpPr/>
          <p:nvPr/>
        </p:nvSpPr>
        <p:spPr>
          <a:xfrm>
            <a:off x="1661621" y="718868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" name="Рисунок 39"/>
          <p:cNvPicPr>
            <a:picLocks noChangeAspect="1"/>
          </p:cNvPicPr>
          <p:nvPr/>
        </p:nvPicPr>
        <p:blipFill rotWithShape="1">
          <a:blip r:embed="rId15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4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9758" y="4767713"/>
            <a:ext cx="2133600" cy="273844"/>
          </a:xfrm>
        </p:spPr>
        <p:txBody>
          <a:bodyPr/>
          <a:lstStyle/>
          <a:p>
            <a:fld id="{18BDACE8-8371-4FFA-A4EA-AB4F1E2FF2A4}" type="slidenum">
              <a:rPr lang="ru-RU" smtClean="0">
                <a:solidFill>
                  <a:schemeClr val="bg1">
                    <a:lumMod val="50000"/>
                  </a:schemeClr>
                </a:solidFill>
              </a:rPr>
              <a:pPr/>
              <a:t>13</a:t>
            </a:fld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805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25404" y="2410789"/>
            <a:ext cx="4186205" cy="1303419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1661621" y="718868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6" name="Title 20"/>
          <p:cNvSpPr txBox="1">
            <a:spLocks/>
          </p:cNvSpPr>
          <p:nvPr/>
        </p:nvSpPr>
        <p:spPr bwMode="gray">
          <a:xfrm>
            <a:off x="1557478" y="167509"/>
            <a:ext cx="6439619" cy="745591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1800" b="1" dirty="0" smtClean="0">
                <a:solidFill>
                  <a:srgbClr val="0070C0"/>
                </a:solidFill>
                <a:latin typeface="Arial Narrow" panose="020B0606020202030204" pitchFamily="34" charset="0"/>
              </a:rPr>
              <a:t>Информирование предпринимателя</a:t>
            </a:r>
            <a:endParaRPr lang="ru-RU" sz="1800" b="1" dirty="0">
              <a:solidFill>
                <a:srgbClr val="0070C0"/>
              </a:solidFill>
              <a:latin typeface="Arial Narrow" panose="020B0606020202030204" pitchFamily="34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6124" y="953667"/>
            <a:ext cx="2546618" cy="1485528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3102" y="1861995"/>
            <a:ext cx="2186734" cy="1432687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72505" y="1715894"/>
            <a:ext cx="2434864" cy="2149616"/>
          </a:xfrm>
          <a:prstGeom prst="rect">
            <a:avLst/>
          </a:prstGeom>
          <a:ln w="19050">
            <a:solidFill>
              <a:srgbClr val="FF0000"/>
            </a:solidFill>
            <a:prstDash val="sysDash"/>
          </a:ln>
        </p:spPr>
      </p:pic>
      <p:cxnSp>
        <p:nvCxnSpPr>
          <p:cNvPr id="14" name="Скругленная соединительная линия 13"/>
          <p:cNvCxnSpPr>
            <a:stCxn id="30" idx="2"/>
            <a:endCxn id="9" idx="1"/>
          </p:cNvCxnSpPr>
          <p:nvPr/>
        </p:nvCxnSpPr>
        <p:spPr>
          <a:xfrm rot="16200000" flipH="1">
            <a:off x="702546" y="2257783"/>
            <a:ext cx="165354" cy="475758"/>
          </a:xfrm>
          <a:prstGeom prst="curvedConnector2">
            <a:avLst/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Скругленная соединительная линия 25"/>
          <p:cNvCxnSpPr>
            <a:stCxn id="31" idx="3"/>
          </p:cNvCxnSpPr>
          <p:nvPr/>
        </p:nvCxnSpPr>
        <p:spPr>
          <a:xfrm flipV="1">
            <a:off x="1526187" y="2389181"/>
            <a:ext cx="546996" cy="134534"/>
          </a:xfrm>
          <a:prstGeom prst="curvedConnector3">
            <a:avLst>
              <a:gd name="adj1" fmla="val 50000"/>
            </a:avLst>
          </a:prstGeom>
          <a:ln w="381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15899" y="2058126"/>
            <a:ext cx="662889" cy="354859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1038992" y="2454673"/>
            <a:ext cx="487195" cy="138084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2798069" y="826911"/>
            <a:ext cx="595039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200" dirty="0" smtClean="0">
                <a:latin typeface="Arial Narrow" panose="020B0606020202030204" pitchFamily="34" charset="0"/>
              </a:rPr>
              <a:t>Ключевая задача АКГ – не упустить ни одной заявки предпринимателя.</a:t>
            </a:r>
          </a:p>
          <a:p>
            <a:pPr algn="just"/>
            <a:r>
              <a:rPr lang="ru-RU" sz="1200" dirty="0" smtClean="0">
                <a:latin typeface="Arial Narrow" panose="020B0606020202030204" pitchFamily="34" charset="0"/>
              </a:rPr>
              <a:t>Комплекс инструментов на сайте призван наиболее полно проинформировать субъекта МСП о деятельности АКГ, обеспечить консультационной поддержкой, ответить на любой возникающий вопрос и превратить заявку на предоставление гарантии в кредит с гарантией АКГ</a:t>
            </a:r>
          </a:p>
        </p:txBody>
      </p:sp>
      <p:sp>
        <p:nvSpPr>
          <p:cNvPr id="15" name="Rectangle 6"/>
          <p:cNvSpPr>
            <a:spLocks noChangeArrowheads="1"/>
          </p:cNvSpPr>
          <p:nvPr/>
        </p:nvSpPr>
        <p:spPr bwMode="auto">
          <a:xfrm>
            <a:off x="4512743" y="1645766"/>
            <a:ext cx="424848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sz="1200" dirty="0" smtClean="0">
                <a:latin typeface="Arial Narrow" panose="020B0606020202030204" pitchFamily="34" charset="0"/>
              </a:rPr>
              <a:t>Регистрация в личном кабинете позволяет заполнить форму заявки в соответствие с критериями АКГ и получать информацию о ее рассмотрении от наших специалистов и </a:t>
            </a:r>
            <a:r>
              <a:rPr lang="ru-RU" sz="1200" dirty="0">
                <a:latin typeface="Arial Narrow" panose="020B0606020202030204" pitchFamily="34" charset="0"/>
              </a:rPr>
              <a:t>задать свой вопрос, которого нет в </a:t>
            </a:r>
            <a:r>
              <a:rPr lang="ru-RU" sz="1200" dirty="0" smtClean="0">
                <a:latin typeface="Arial Narrow" panose="020B0606020202030204" pitchFamily="34" charset="0"/>
              </a:rPr>
              <a:t>списке.</a:t>
            </a:r>
          </a:p>
          <a:p>
            <a:pPr algn="just"/>
            <a:endParaRPr lang="ru-RU" sz="1200" dirty="0" smtClean="0">
              <a:latin typeface="Arial Narrow" panose="020B0606020202030204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5176458" y="2440115"/>
            <a:ext cx="1207845" cy="221223"/>
          </a:xfrm>
          <a:prstGeom prst="rect">
            <a:avLst/>
          </a:prstGeom>
          <a:noFill/>
          <a:ln w="127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Rectangle 6"/>
          <p:cNvSpPr>
            <a:spLocks noChangeArrowheads="1"/>
          </p:cNvSpPr>
          <p:nvPr/>
        </p:nvSpPr>
        <p:spPr bwMode="auto">
          <a:xfrm>
            <a:off x="1948466" y="3932351"/>
            <a:ext cx="2340795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ru-RU" sz="1200" dirty="0">
                <a:latin typeface="Arial Narrow" panose="020B0606020202030204" pitchFamily="34" charset="0"/>
              </a:rPr>
              <a:t>П</a:t>
            </a:r>
            <a:r>
              <a:rPr lang="ru-RU" sz="1200" dirty="0" smtClean="0">
                <a:latin typeface="Arial Narrow" panose="020B0606020202030204" pitchFamily="34" charset="0"/>
              </a:rPr>
              <a:t>ользователи кабинета формируют аналитическую базу, которая позволяет адаптировать продукты АКГ под задачи субъектов МСП</a:t>
            </a:r>
          </a:p>
          <a:p>
            <a:endParaRPr lang="ru-RU" sz="1200" dirty="0" smtClean="0">
              <a:latin typeface="Arial Narrow" panose="020B0606020202030204" pitchFamily="34" charset="0"/>
            </a:endParaRP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37366" y="2952560"/>
            <a:ext cx="1660318" cy="1738613"/>
          </a:xfrm>
          <a:prstGeom prst="rect">
            <a:avLst/>
          </a:prstGeom>
          <a:ln w="19050">
            <a:solidFill>
              <a:srgbClr val="FF0000"/>
            </a:solidFill>
            <a:prstDash val="sysDash"/>
          </a:ln>
        </p:spPr>
      </p:pic>
      <p:pic>
        <p:nvPicPr>
          <p:cNvPr id="24" name="Рисунок 2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531530" y="3097070"/>
            <a:ext cx="2119511" cy="1569037"/>
          </a:xfrm>
          <a:prstGeom prst="rect">
            <a:avLst/>
          </a:prstGeom>
          <a:ln w="15875">
            <a:solidFill>
              <a:srgbClr val="FF0000"/>
            </a:solidFill>
            <a:prstDash val="sysDash"/>
          </a:ln>
        </p:spPr>
      </p:pic>
      <p:sp>
        <p:nvSpPr>
          <p:cNvPr id="34" name="Rectangle 6"/>
          <p:cNvSpPr>
            <a:spLocks noChangeArrowheads="1"/>
          </p:cNvSpPr>
          <p:nvPr/>
        </p:nvSpPr>
        <p:spPr bwMode="auto">
          <a:xfrm>
            <a:off x="4165353" y="3919797"/>
            <a:ext cx="2333742" cy="101566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r"/>
            <a:r>
              <a:rPr lang="ru-RU" sz="1200" dirty="0" smtClean="0">
                <a:latin typeface="Arial Narrow" panose="020B0606020202030204" pitchFamily="34" charset="0"/>
              </a:rPr>
              <a:t>Список часто задаваемых вопросов решает задачу информирования и разъяснения, постоянно обновляется и дополняется</a:t>
            </a:r>
          </a:p>
          <a:p>
            <a:pPr algn="r"/>
            <a:endParaRPr lang="ru-RU" sz="1200" dirty="0" smtClean="0">
              <a:latin typeface="Arial Narrow" panose="020B0606020202030204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61667" y="4767263"/>
            <a:ext cx="2133600" cy="273844"/>
          </a:xfrm>
        </p:spPr>
        <p:txBody>
          <a:bodyPr/>
          <a:lstStyle/>
          <a:p>
            <a:fld id="{D2D60487-EF63-4C74-8902-B9A9FB25E805}" type="slidenum">
              <a:rPr lang="ru-RU" smtClean="0"/>
              <a:t>14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2193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8632" y="1419622"/>
            <a:ext cx="9144000" cy="2571750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АО «НЕБАНКОВСКАЯ ДЕПОЗИТНО-КРЕДИТНАЯ ОРГАНИЗАЦИЯ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«</a:t>
            </a:r>
            <a:r>
              <a:rPr lang="en-GB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АГЕНТСТВО </a:t>
            </a:r>
            <a:r>
              <a:rPr lang="en-GB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КРЕДИТНЫХ </a:t>
            </a:r>
            <a:r>
              <a:rPr lang="en-GB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ГАРАНТИЙ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»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Москва, </a:t>
            </a:r>
            <a:r>
              <a:rPr lang="ru-RU" sz="2000" b="1" dirty="0" err="1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Овчинниковская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 наб., 20, стр. 1, тел. +7 495 644 2894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www.acgrf.ru</a:t>
            </a:r>
            <a:r>
              <a:rPr lang="ru-RU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, </a:t>
            </a:r>
            <a:r>
              <a:rPr lang="en-US" sz="20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Narrow" panose="020B0606020202030204" pitchFamily="34" charset="0"/>
              </a:rPr>
              <a:t>info@acgrf.ru</a:t>
            </a:r>
            <a:endParaRPr lang="en-GB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Narrow" panose="020B0606020202030204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/>
          <a:srcRect l="20863" t="8000" r="70868" b="85000"/>
          <a:stretch/>
        </p:blipFill>
        <p:spPr>
          <a:xfrm>
            <a:off x="3370897" y="108578"/>
            <a:ext cx="2419469" cy="115212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51720" y="1276747"/>
            <a:ext cx="5143500" cy="1428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2051720" y="3991372"/>
            <a:ext cx="5143500" cy="14287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369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 descr="D:\WORK\Агентство кредитных гарантий\foto\стратегические цел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04933"/>
            <a:ext cx="6228184" cy="4511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3891228" y="800306"/>
            <a:ext cx="486473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>
                <a:latin typeface="Arial Narrow" panose="020B0606020202030204" pitchFamily="34" charset="0"/>
              </a:rPr>
              <a:t>У</a:t>
            </a:r>
            <a:r>
              <a:rPr lang="ru-RU" dirty="0" smtClean="0">
                <a:latin typeface="Arial Narrow" panose="020B0606020202030204" pitchFamily="34" charset="0"/>
              </a:rPr>
              <a:t>лучшение </a:t>
            </a:r>
            <a:r>
              <a:rPr lang="ru-RU" dirty="0">
                <a:latin typeface="Arial Narrow" panose="020B0606020202030204" pitchFamily="34" charset="0"/>
              </a:rPr>
              <a:t>условий и увеличение объемов долгосрочного кредитования субъектов </a:t>
            </a:r>
            <a:r>
              <a:rPr lang="ru-RU" dirty="0" smtClean="0">
                <a:latin typeface="Arial Narrow" panose="020B0606020202030204" pitchFamily="34" charset="0"/>
              </a:rPr>
              <a:t>МСП</a:t>
            </a:r>
          </a:p>
        </p:txBody>
      </p:sp>
      <p:sp>
        <p:nvSpPr>
          <p:cNvPr id="11" name="Прямоугольник 4"/>
          <p:cNvSpPr>
            <a:spLocks noChangeArrowheads="1"/>
          </p:cNvSpPr>
          <p:nvPr/>
        </p:nvSpPr>
        <p:spPr bwMode="auto">
          <a:xfrm>
            <a:off x="1567718" y="370391"/>
            <a:ext cx="422760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Основные задачи Агентства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0859" y="913149"/>
            <a:ext cx="617536" cy="47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0859" y="1499604"/>
            <a:ext cx="617536" cy="47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180859" y="2165225"/>
            <a:ext cx="617536" cy="4761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6" name="Rectangle 6"/>
          <p:cNvSpPr>
            <a:spLocks noChangeArrowheads="1"/>
          </p:cNvSpPr>
          <p:nvPr/>
        </p:nvSpPr>
        <p:spPr bwMode="auto">
          <a:xfrm>
            <a:off x="3900938" y="2203776"/>
            <a:ext cx="491953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 smtClean="0">
                <a:latin typeface="Arial Narrow" panose="020B0606020202030204" pitchFamily="34" charset="0"/>
              </a:rPr>
              <a:t>Формирование Национальной </a:t>
            </a:r>
            <a:r>
              <a:rPr lang="ru-RU" dirty="0">
                <a:latin typeface="Arial Narrow" panose="020B0606020202030204" pitchFamily="34" charset="0"/>
              </a:rPr>
              <a:t>гарантийной </a:t>
            </a:r>
            <a:r>
              <a:rPr lang="ru-RU" dirty="0" smtClean="0">
                <a:latin typeface="Arial Narrow" panose="020B0606020202030204" pitchFamily="34" charset="0"/>
              </a:rPr>
              <a:t>системы</a:t>
            </a:r>
          </a:p>
        </p:txBody>
      </p:sp>
      <p:sp>
        <p:nvSpPr>
          <p:cNvPr id="17" name="Rectangle 6"/>
          <p:cNvSpPr>
            <a:spLocks noChangeArrowheads="1"/>
          </p:cNvSpPr>
          <p:nvPr/>
        </p:nvSpPr>
        <p:spPr bwMode="auto">
          <a:xfrm>
            <a:off x="3890548" y="1494581"/>
            <a:ext cx="486541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dirty="0" smtClean="0">
                <a:latin typeface="Arial Narrow" panose="020B0606020202030204" pitchFamily="34" charset="0"/>
              </a:rPr>
              <a:t>Разработка и внедрение единых стандартов гарантийной поддержки и управления рисками</a:t>
            </a:r>
            <a:endParaRPr lang="ru-RU" dirty="0">
              <a:latin typeface="Arial Narrow" panose="020B060602020203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658581" y="709343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3" name="Рисунок 22"/>
          <p:cNvPicPr>
            <a:picLocks noChangeAspect="1"/>
          </p:cNvPicPr>
          <p:nvPr/>
        </p:nvPicPr>
        <p:blipFill rotWithShape="1">
          <a:blip r:embed="rId4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997127" y="2939382"/>
            <a:ext cx="4916359" cy="1821213"/>
          </a:xfrm>
          <a:prstGeom prst="rect">
            <a:avLst/>
          </a:prstGeom>
          <a:gradFill flip="none" rotWithShape="1">
            <a:gsLst>
              <a:gs pos="41000">
                <a:schemeClr val="accent1">
                  <a:lumMod val="45000"/>
                  <a:lumOff val="55000"/>
                </a:schemeClr>
              </a:gs>
              <a:gs pos="86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</p:spPr>
        <p:txBody>
          <a:bodyPr wrap="square" lIns="216000" tIns="216000" rIns="216000" bIns="216000">
            <a:spAutoFit/>
          </a:bodyPr>
          <a:lstStyle/>
          <a:p>
            <a:pPr indent="457200" algn="just"/>
            <a:r>
              <a:rPr lang="ru-RU" b="1" dirty="0">
                <a:latin typeface="Arial Narrow" panose="020B0606020202030204" pitchFamily="34" charset="0"/>
              </a:rPr>
              <a:t>30 июня 2014 года </a:t>
            </a:r>
            <a:r>
              <a:rPr lang="ru-RU" dirty="0" smtClean="0">
                <a:latin typeface="Arial Narrow" panose="020B0606020202030204" pitchFamily="34" charset="0"/>
              </a:rPr>
              <a:t>– официальное начало работы АКГ – публично подписаны соглашения об аккредитации двух банков-партнеров, заключены первые сделки по предоставлению гарантийной поддержки субъектам МСП</a:t>
            </a:r>
            <a:endParaRPr lang="ru-RU" dirty="0">
              <a:latin typeface="Arial Narrow" panose="020B0606020202030204" pitchFamily="34" charset="0"/>
            </a:endParaRPr>
          </a:p>
        </p:txBody>
      </p:sp>
      <p:pic>
        <p:nvPicPr>
          <p:cNvPr id="29" name="Picture 7" descr="C:\Users\Павел\Desktop\CURE0908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7258" y="2931790"/>
            <a:ext cx="2740978" cy="18288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32805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D:\WORK\Агентство кредитных гарантий\foto\G+-for-Small-Business.jpg"/>
          <p:cNvPicPr>
            <a:picLocks noChangeAspect="1" noChangeArrowheads="1"/>
          </p:cNvPicPr>
          <p:nvPr/>
        </p:nvPicPr>
        <p:blipFill>
          <a:blip r:embed="rId2" cstate="print"/>
          <a:srcRect b="29243"/>
          <a:stretch>
            <a:fillRect/>
          </a:stretch>
        </p:blipFill>
        <p:spPr bwMode="auto">
          <a:xfrm>
            <a:off x="0" y="728230"/>
            <a:ext cx="9144000" cy="4392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>
                <a:latin typeface="Arial Narrow" pitchFamily="34" charset="0"/>
              </a:rPr>
              <a:pPr/>
              <a:t>3</a:t>
            </a:fld>
            <a:endParaRPr lang="ru-RU"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0" y="1"/>
            <a:ext cx="9144000" cy="84355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95536" y="987575"/>
            <a:ext cx="8424936" cy="12241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95536" y="2355726"/>
            <a:ext cx="8424935" cy="2592288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457200" algn="just"/>
            <a:endParaRPr lang="ru-RU" sz="1600" b="1" dirty="0" smtClean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indent="457200" algn="just"/>
            <a:r>
              <a:rPr lang="ru-RU" sz="1600" b="1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Преимущества гарантий, предоставляемых Агентством:</a:t>
            </a:r>
            <a:endParaRPr lang="ru-RU" sz="1600" b="1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85750" lvl="0" indent="-285750" algn="just">
              <a:buClr>
                <a:srgbClr val="000090"/>
              </a:buClr>
              <a:buFont typeface="Wingdings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прозрачность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критериев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предоставления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гарантии Агентства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оценки Субъекта МСП</a:t>
            </a:r>
          </a:p>
          <a:p>
            <a:pPr marL="285750" lvl="0" indent="-285750" algn="just">
              <a:buClr>
                <a:srgbClr val="000090"/>
              </a:buClr>
              <a:buFont typeface="Wingdings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простота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схемы получения гарантии (не требуется специального предварительного обращения в Агентство за получением гарантии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)</a:t>
            </a:r>
          </a:p>
          <a:p>
            <a:pPr marL="285750" lvl="0" indent="-285750" algn="just">
              <a:buClr>
                <a:srgbClr val="000090"/>
              </a:buClr>
              <a:buFont typeface="Wingdings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отсутствие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необходимости сбора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специального комплекта документов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для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Агентства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85750" lvl="0" indent="-285750" algn="just">
              <a:buClr>
                <a:srgbClr val="000090"/>
              </a:buClr>
              <a:buFont typeface="Wingdings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быстрота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принятия решения о предоставлении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гарантии</a:t>
            </a:r>
          </a:p>
          <a:p>
            <a:pPr marL="285750" lvl="0" indent="-285750" algn="just">
              <a:buClr>
                <a:srgbClr val="000090"/>
              </a:buClr>
              <a:buFont typeface="Wingdings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отсутствие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специальных требований по обеспечению </a:t>
            </a: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кредита </a:t>
            </a: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  <a:p>
            <a:pPr marL="285750" lvl="0" indent="-285750" algn="just">
              <a:buClr>
                <a:srgbClr val="000090"/>
              </a:buClr>
              <a:buFont typeface="Wingdings" charset="2"/>
              <a:buChar char="ü"/>
            </a:pPr>
            <a:r>
              <a:rPr lang="ru-RU" sz="160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возможность </a:t>
            </a:r>
            <a:r>
              <a:rPr lang="ru-RU" sz="1600" dirty="0">
                <a:solidFill>
                  <a:schemeClr val="tx1"/>
                </a:solidFill>
                <a:latin typeface="Arial Narrow" panose="020B0606020202030204" pitchFamily="34" charset="0"/>
              </a:rPr>
              <a:t>рассрочки уплаты вознаграждения Агентства в течение всего срока действия гарантии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160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395536" y="992510"/>
            <a:ext cx="8352928" cy="1477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ru-RU" b="1" dirty="0" smtClean="0">
                <a:latin typeface="Arial Narrow" pitchFamily="34" charset="0"/>
              </a:rPr>
              <a:t>Банковская гарантия Агентства  </a:t>
            </a:r>
            <a:r>
              <a:rPr lang="ru-RU" dirty="0" smtClean="0">
                <a:latin typeface="Arial Narrow" panose="020B0606020202030204" pitchFamily="34" charset="0"/>
              </a:rPr>
              <a:t>- бланковое обязательство, предоставляемое Агентством без имущественного или </a:t>
            </a:r>
            <a:r>
              <a:rPr lang="ru-RU" dirty="0">
                <a:latin typeface="Arial Narrow" panose="020B0606020202030204" pitchFamily="34" charset="0"/>
              </a:rPr>
              <a:t>иного </a:t>
            </a:r>
            <a:r>
              <a:rPr lang="ru-RU" dirty="0" smtClean="0">
                <a:latin typeface="Arial Narrow" panose="020B0606020202030204" pitchFamily="34" charset="0"/>
              </a:rPr>
              <a:t>обеспечения и  предоставляющее возможность </a:t>
            </a:r>
            <a:r>
              <a:rPr lang="ru-RU" dirty="0">
                <a:latin typeface="Arial Narrow" panose="020B0606020202030204" pitchFamily="34" charset="0"/>
              </a:rPr>
              <a:t>получения банковского кредита субъектом МСП при отсутствии или недостаточности собственного залогового обеспечения.</a:t>
            </a:r>
          </a:p>
          <a:p>
            <a:pPr algn="just"/>
            <a:endParaRPr lang="ru-RU" dirty="0" smtClean="0">
              <a:latin typeface="Arial Narrow" panose="020B0606020202030204" pitchFamily="34" charset="0"/>
            </a:endParaRPr>
          </a:p>
        </p:txBody>
      </p:sp>
      <p:sp>
        <p:nvSpPr>
          <p:cNvPr id="12" name="Номер слайда 17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A88975E4-FEB1-42F3-889A-C0A027903B2E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 Narrow" pitchFamily="34" charset="0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ru-RU" sz="12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 Narrow" pitchFamily="34" charset="0"/>
            </a:endParaRPr>
          </a:p>
        </p:txBody>
      </p:sp>
      <p:sp>
        <p:nvSpPr>
          <p:cNvPr id="16" name="Прямоугольник 4"/>
          <p:cNvSpPr>
            <a:spLocks noChangeArrowheads="1"/>
          </p:cNvSpPr>
          <p:nvPr/>
        </p:nvSpPr>
        <p:spPr bwMode="auto">
          <a:xfrm>
            <a:off x="1506829" y="-92546"/>
            <a:ext cx="671512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b="1" dirty="0" smtClean="0">
              <a:solidFill>
                <a:srgbClr val="014567"/>
              </a:solidFill>
              <a:latin typeface="Arial Narrow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 smtClean="0">
                <a:solidFill>
                  <a:srgbClr val="0070C0"/>
                </a:solidFill>
                <a:latin typeface="Arial Narrow" pitchFamily="34" charset="0"/>
              </a:rPr>
              <a:t>Банковская гарантия Агентства</a:t>
            </a:r>
            <a:endParaRPr lang="ru-RU" sz="1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19671" y="646860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sp>
        <p:nvSpPr>
          <p:cNvPr id="18" name="Номер слайда 1"/>
          <p:cNvSpPr txBox="1">
            <a:spLocks/>
          </p:cNvSpPr>
          <p:nvPr/>
        </p:nvSpPr>
        <p:spPr>
          <a:xfrm>
            <a:off x="6705600" y="49196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18BDACE8-8371-4FFA-A4EA-AB4F1E2FF2A4}" type="slidenum">
              <a:rPr lang="ru-RU" smtClean="0">
                <a:solidFill>
                  <a:schemeClr val="bg1"/>
                </a:solidFill>
                <a:latin typeface="Arial Narrow" pitchFamily="34" charset="0"/>
              </a:rPr>
              <a:pPr/>
              <a:t>3</a:t>
            </a:fld>
            <a:endParaRPr lang="ru-RU" dirty="0">
              <a:solidFill>
                <a:schemeClr val="bg1"/>
              </a:solidFill>
              <a:latin typeface="Arial Narrow" pitchFamily="34" charset="0"/>
            </a:endParaRPr>
          </a:p>
        </p:txBody>
      </p:sp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4" y="90080"/>
            <a:ext cx="1193187" cy="52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272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4"/>
          <p:cNvSpPr>
            <a:spLocks noChangeArrowheads="1"/>
          </p:cNvSpPr>
          <p:nvPr/>
        </p:nvSpPr>
        <p:spPr bwMode="auto">
          <a:xfrm>
            <a:off x="1562802" y="123478"/>
            <a:ext cx="496200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Портрет заемщика – субъекта МСП*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graphicFrame>
        <p:nvGraphicFramePr>
          <p:cNvPr id="9" name="Диаграмма 8"/>
          <p:cNvGraphicFramePr>
            <a:graphicFrameLocks/>
          </p:cNvGraphicFramePr>
          <p:nvPr>
            <p:extLst/>
          </p:nvPr>
        </p:nvGraphicFramePr>
        <p:xfrm>
          <a:off x="4355976" y="915566"/>
          <a:ext cx="4751548" cy="341631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11" name="Прямоугольник 10"/>
          <p:cNvSpPr/>
          <p:nvPr/>
        </p:nvSpPr>
        <p:spPr>
          <a:xfrm>
            <a:off x="251520" y="4478557"/>
            <a:ext cx="8430053" cy="2462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>
            <a:spAutoFit/>
          </a:bodyPr>
          <a:lstStyle/>
          <a:p>
            <a:pPr indent="85725"/>
            <a:r>
              <a:rPr lang="ru-RU" sz="1000" i="1" dirty="0" smtClean="0">
                <a:latin typeface="Arial Narrow" panose="020B0606020202030204" pitchFamily="34" charset="0"/>
              </a:rPr>
              <a:t>* - экспертная оценка по итогам поступивших обращений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1619671" y="525479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4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4</a:t>
            </a:fld>
            <a:endParaRPr lang="ru-RU"/>
          </a:p>
        </p:txBody>
      </p:sp>
      <p:graphicFrame>
        <p:nvGraphicFramePr>
          <p:cNvPr id="12" name="Диаграмма 11"/>
          <p:cNvGraphicFramePr/>
          <p:nvPr>
            <p:extLst/>
          </p:nvPr>
        </p:nvGraphicFramePr>
        <p:xfrm>
          <a:off x="0" y="915566"/>
          <a:ext cx="4243040" cy="34376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2422638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Номер слайда 3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33D22565-0A64-4287-8953-DE29C7711DBB}" type="slidenum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  <a:cs typeface="+mn-cs"/>
            </a:endParaRPr>
          </a:p>
        </p:txBody>
      </p:sp>
      <p:sp>
        <p:nvSpPr>
          <p:cNvPr id="50179" name="Прямоугольник 4"/>
          <p:cNvSpPr>
            <a:spLocks noChangeArrowheads="1"/>
          </p:cNvSpPr>
          <p:nvPr/>
        </p:nvSpPr>
        <p:spPr bwMode="auto">
          <a:xfrm>
            <a:off x="2123728" y="82066"/>
            <a:ext cx="683813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70C0"/>
                </a:solidFill>
                <a:latin typeface="Arial Narrow" pitchFamily="34" charset="0"/>
              </a:rPr>
              <a:t> Базовые продукты</a:t>
            </a:r>
            <a:endParaRPr lang="ru-RU" sz="1400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2" name="Номер слайда 1"/>
          <p:cNvSpPr txBox="1">
            <a:spLocks noGrp="1"/>
          </p:cNvSpPr>
          <p:nvPr/>
        </p:nvSpPr>
        <p:spPr>
          <a:xfrm>
            <a:off x="6979309" y="4868863"/>
            <a:ext cx="2133600" cy="274637"/>
          </a:xfrm>
          <a:prstGeom prst="rect">
            <a:avLst/>
          </a:prstGeom>
          <a:noFill/>
        </p:spPr>
        <p:txBody>
          <a:bodyPr anchor="ctr"/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fld id="{E24AA5BD-8348-49D7-A688-920257251BD6}" type="slidenum">
              <a:rPr lang="ru-RU" sz="1200">
                <a:solidFill>
                  <a:schemeClr val="tx1">
                    <a:tint val="75000"/>
                  </a:schemeClr>
                </a:solidFill>
                <a:latin typeface="Arial Narrow" pitchFamily="34" charset="0"/>
              </a:rPr>
              <a:pPr algn="r" fontAlgn="auto">
                <a:spcBef>
                  <a:spcPts val="0"/>
                </a:spcBef>
                <a:spcAft>
                  <a:spcPts val="0"/>
                </a:spcAft>
                <a:defRPr/>
              </a:pPr>
              <a:t>5</a:t>
            </a:fld>
            <a:endParaRPr lang="ru-RU" sz="1200" dirty="0">
              <a:solidFill>
                <a:schemeClr val="tx1">
                  <a:tint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751894" y="516254"/>
            <a:ext cx="7392106" cy="137865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Arial Narrow" pitchFamily="34" charset="0"/>
            </a:endParaRPr>
          </a:p>
        </p:txBody>
      </p:sp>
      <p:sp>
        <p:nvSpPr>
          <p:cNvPr id="50187" name="Прямоугольник 6"/>
          <p:cNvSpPr>
            <a:spLocks noChangeArrowheads="1"/>
          </p:cNvSpPr>
          <p:nvPr/>
        </p:nvSpPr>
        <p:spPr bwMode="auto">
          <a:xfrm>
            <a:off x="0" y="2214560"/>
            <a:ext cx="914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indent="457200"/>
            <a:endParaRPr lang="ru-RU" u="sng" dirty="0">
              <a:latin typeface="Arial Narrow" pitchFamily="34" charset="0"/>
            </a:endParaRPr>
          </a:p>
          <a:p>
            <a:pPr indent="457200">
              <a:buFontTx/>
              <a:buChar char="•"/>
            </a:pPr>
            <a:endParaRPr lang="ru-RU" dirty="0">
              <a:latin typeface="Arial Narrow" pitchFamily="34" charset="0"/>
            </a:endParaRPr>
          </a:p>
          <a:p>
            <a:pPr indent="457200"/>
            <a:endParaRPr lang="ru-RU" dirty="0">
              <a:latin typeface="Arial Narrow" pitchFamily="34" charset="0"/>
            </a:endParaRPr>
          </a:p>
        </p:txBody>
      </p:sp>
      <p:sp>
        <p:nvSpPr>
          <p:cNvPr id="50188" name="Rectangle 1"/>
          <p:cNvSpPr>
            <a:spLocks/>
          </p:cNvSpPr>
          <p:nvPr/>
        </p:nvSpPr>
        <p:spPr bwMode="auto">
          <a:xfrm>
            <a:off x="4135973" y="881820"/>
            <a:ext cx="2524259" cy="63182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endParaRPr lang="en-US" b="1" dirty="0" smtClean="0">
              <a:latin typeface="Arial Narrow" pitchFamily="34" charset="0"/>
            </a:endParaRPr>
          </a:p>
          <a:p>
            <a:pPr algn="ctr"/>
            <a:r>
              <a:rPr lang="ru-RU" b="1" dirty="0" smtClean="0">
                <a:latin typeface="Arial Narrow" pitchFamily="34" charset="0"/>
              </a:rPr>
              <a:t>Синдицированная гарантия</a:t>
            </a:r>
          </a:p>
          <a:p>
            <a:pPr algn="ctr"/>
            <a:endParaRPr lang="en-US" b="1" dirty="0">
              <a:latin typeface="Arial Narrow" pitchFamily="34" charset="0"/>
            </a:endParaRPr>
          </a:p>
        </p:txBody>
      </p:sp>
      <p:sp>
        <p:nvSpPr>
          <p:cNvPr id="50189" name="Rectangle 1"/>
          <p:cNvSpPr>
            <a:spLocks/>
          </p:cNvSpPr>
          <p:nvPr/>
        </p:nvSpPr>
        <p:spPr bwMode="auto">
          <a:xfrm>
            <a:off x="6876256" y="874501"/>
            <a:ext cx="1729509" cy="633412"/>
          </a:xfrm>
          <a:prstGeom prst="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  <a:extLst/>
        </p:spPr>
        <p:txBody>
          <a:bodyPr lIns="0" tIns="0" rIns="0" bIns="0" anchor="ctr"/>
          <a:lstStyle/>
          <a:p>
            <a:pPr algn="ctr"/>
            <a:r>
              <a:rPr lang="ru-RU" b="1" dirty="0" err="1" smtClean="0">
                <a:latin typeface="Arial Narrow" pitchFamily="34" charset="0"/>
              </a:rPr>
              <a:t>Согарантия</a:t>
            </a:r>
            <a:endParaRPr lang="en-US" b="1" dirty="0">
              <a:latin typeface="Arial Narrow" pitchFamily="34" charset="0"/>
            </a:endParaRPr>
          </a:p>
        </p:txBody>
      </p:sp>
      <p:sp>
        <p:nvSpPr>
          <p:cNvPr id="22" name="Rectangle 1"/>
          <p:cNvSpPr>
            <a:spLocks/>
          </p:cNvSpPr>
          <p:nvPr/>
        </p:nvSpPr>
        <p:spPr bwMode="auto">
          <a:xfrm>
            <a:off x="82745" y="876088"/>
            <a:ext cx="1968975" cy="631825"/>
          </a:xfrm>
          <a:prstGeom prst="rect">
            <a:avLst/>
          </a:prstGeom>
          <a:solidFill>
            <a:srgbClr val="D9D9D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marL="285750" indent="-285750" algn="ctr"/>
            <a:r>
              <a:rPr lang="ru-RU" b="1" dirty="0">
                <a:latin typeface="Arial Narrow" pitchFamily="34" charset="0"/>
              </a:rPr>
              <a:t>  Прямая </a:t>
            </a:r>
            <a:r>
              <a:rPr lang="ru-RU" b="1" dirty="0" smtClean="0">
                <a:latin typeface="Arial Narrow" pitchFamily="34" charset="0"/>
              </a:rPr>
              <a:t>гарантия </a:t>
            </a:r>
            <a:endParaRPr lang="en-US" b="1" dirty="0">
              <a:latin typeface="Arial Narrow" pitchFamily="34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5314" y="51470"/>
            <a:ext cx="1193187" cy="5205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2952319"/>
              </p:ext>
            </p:extLst>
          </p:nvPr>
        </p:nvGraphicFramePr>
        <p:xfrm>
          <a:off x="183917" y="3096005"/>
          <a:ext cx="8928992" cy="140529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125104"/>
                <a:gridCol w="5803888"/>
              </a:tblGrid>
              <a:tr h="756308">
                <a:tc>
                  <a:txBody>
                    <a:bodyPr/>
                    <a:lstStyle/>
                    <a:p>
                      <a:pPr marL="90170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kern="1200" dirty="0" smtClean="0">
                          <a:effectLst/>
                        </a:rPr>
                        <a:t>Вознаграждение за гарантию Агентства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74" marR="1674" marT="1674" marB="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87630" indent="0" algn="just" defTabSz="914400" rtl="0" eaLnBrk="1" fontAlgn="t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b="1" dirty="0">
                          <a:solidFill>
                            <a:srgbClr val="FF0000"/>
                          </a:solidFill>
                          <a:effectLst/>
                        </a:rPr>
                        <a:t>1,25% 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</a:rPr>
                        <a:t> (для</a:t>
                      </a:r>
                      <a:r>
                        <a:rPr lang="ru-RU" sz="1200" b="1" baseline="0" dirty="0" smtClean="0">
                          <a:solidFill>
                            <a:srgbClr val="FF0000"/>
                          </a:solidFill>
                          <a:effectLst/>
                        </a:rPr>
                        <a:t> всех продуктов</a:t>
                      </a:r>
                      <a:r>
                        <a:rPr lang="ru-RU" sz="1200" b="1" dirty="0" smtClean="0">
                          <a:solidFill>
                            <a:srgbClr val="FF0000"/>
                          </a:solidFill>
                          <a:effectLst/>
                        </a:rPr>
                        <a:t>)</a:t>
                      </a:r>
                    </a:p>
                    <a:p>
                      <a:pPr marL="90170" marR="87630" algn="just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</a:rPr>
                        <a:t>годовых </a:t>
                      </a:r>
                      <a:r>
                        <a:rPr lang="ru-RU" sz="1100" b="1" dirty="0">
                          <a:effectLst/>
                        </a:rPr>
                        <a:t>от суммы гарантии за весь срок действия гарантии </a:t>
                      </a:r>
                      <a:endParaRPr lang="ru-RU" sz="1100" b="1" dirty="0" smtClean="0">
                        <a:effectLst/>
                      </a:endParaRPr>
                    </a:p>
                    <a:p>
                      <a:pPr marL="90170" marR="87630" algn="just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При сумме гарантии более 50 млн. рублей вознаграждение за гарантию подлежит ежегодному  перерасчету исходя из суммы основного долга по кредиту по состоянию на дату начала следующего финансового года.</a:t>
                      </a:r>
                      <a:endParaRPr lang="ru-RU" sz="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74" marR="1674" marT="1674" marB="0"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90170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Срок гарантии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74" marR="1674" marT="1674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90170" marR="8763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50" b="1" dirty="0" smtClean="0">
                          <a:solidFill>
                            <a:srgbClr val="FF0000"/>
                          </a:solidFill>
                        </a:rPr>
                        <a:t>15</a:t>
                      </a:r>
                      <a:r>
                        <a:rPr lang="ru-RU" sz="1050" b="1" baseline="0" dirty="0" smtClean="0">
                          <a:solidFill>
                            <a:srgbClr val="FF0000"/>
                          </a:solidFill>
                        </a:rPr>
                        <a:t> лет + 120 дней</a:t>
                      </a:r>
                      <a:endParaRPr lang="ru-RU" sz="1050" b="1" dirty="0" smtClean="0">
                        <a:solidFill>
                          <a:srgbClr val="FF0000"/>
                        </a:solidFill>
                      </a:endParaRPr>
                    </a:p>
                  </a:txBody>
                  <a:tcPr marL="1674" marR="1674" marT="1674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8032">
                <a:tc>
                  <a:txBody>
                    <a:bodyPr/>
                    <a:lstStyle/>
                    <a:p>
                      <a:pPr marL="90170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100" b="1" dirty="0" smtClean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Сумма гарантии</a:t>
                      </a:r>
                      <a:endParaRPr lang="ru-RU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1674" marR="1674" marT="1674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90170" marR="87630" algn="just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50" b="1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До 50% </a:t>
                      </a:r>
                      <a:r>
                        <a:rPr lang="ru-RU" altLang="ru-RU" sz="100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от суммы предоставляемого кредита </a:t>
                      </a:r>
                      <a:r>
                        <a:rPr lang="ru-RU" altLang="ru-RU" sz="105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(</a:t>
                      </a:r>
                      <a:r>
                        <a:rPr lang="ru-RU" altLang="ru-RU" sz="1050" b="1" i="0" u="none" strike="noStrike" kern="1200" dirty="0" smtClean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до 70% </a:t>
                      </a:r>
                      <a:r>
                        <a:rPr lang="ru-RU" altLang="ru-RU" sz="1050" b="0" i="0" u="none" strike="noStrike" kern="12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-</a:t>
                      </a:r>
                      <a:r>
                        <a:rPr lang="ru-RU" altLang="ru-RU" sz="105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altLang="ru-RU" sz="10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Синдицированная гарантия, </a:t>
                      </a:r>
                      <a:r>
                        <a:rPr lang="ru-RU" altLang="ru-RU" sz="1000" b="0" i="0" u="none" strike="noStrike" kern="1200" baseline="0" dirty="0" err="1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Согарантия</a:t>
                      </a:r>
                      <a:r>
                        <a:rPr lang="ru-RU" altLang="ru-RU" sz="1000" b="0" i="0" u="none" strike="noStrik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и Гарантия для обеспечения гарантии/кредита на исполнение контракта)</a:t>
                      </a:r>
                      <a:endParaRPr lang="ru-RU" altLang="ru-RU" sz="1050" b="0" i="0" u="none" strike="noStrike" kern="1200" baseline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674" marR="1674" marT="1674" marB="0"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</a:tbl>
          </a:graphicData>
        </a:graphic>
      </p:graphicFrame>
      <p:sp>
        <p:nvSpPr>
          <p:cNvPr id="16" name="Rectangle 1"/>
          <p:cNvSpPr>
            <a:spLocks/>
          </p:cNvSpPr>
          <p:nvPr/>
        </p:nvSpPr>
        <p:spPr bwMode="auto">
          <a:xfrm>
            <a:off x="468861" y="1869697"/>
            <a:ext cx="3528392" cy="78749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xtLst/>
        </p:spPr>
        <p:txBody>
          <a:bodyPr lIns="0" tIns="0" rIns="0" bIns="0" anchor="ctr"/>
          <a:lstStyle/>
          <a:p>
            <a:pPr marL="285750" indent="-285750" algn="ctr"/>
            <a:r>
              <a:rPr lang="ru-RU" b="1" dirty="0" smtClean="0">
                <a:latin typeface="Arial Narrow" pitchFamily="34" charset="0"/>
              </a:rPr>
              <a:t>Прямая гарантии для обеспечения гарантии/кредита на исполнение контракта</a:t>
            </a:r>
          </a:p>
        </p:txBody>
      </p:sp>
      <p:sp>
        <p:nvSpPr>
          <p:cNvPr id="17" name="Rectangle 1"/>
          <p:cNvSpPr>
            <a:spLocks/>
          </p:cNvSpPr>
          <p:nvPr/>
        </p:nvSpPr>
        <p:spPr bwMode="auto">
          <a:xfrm>
            <a:off x="4644008" y="1866969"/>
            <a:ext cx="3888432" cy="787493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lIns="0" tIns="0" rIns="0" bIns="0" anchor="ctr"/>
          <a:lstStyle/>
          <a:p>
            <a:pPr marL="285750" indent="-285750" algn="ctr"/>
            <a:r>
              <a:rPr lang="ru-RU" b="1" dirty="0" smtClean="0">
                <a:latin typeface="Arial Narrow" pitchFamily="34" charset="0"/>
              </a:rPr>
              <a:t>Прямая гарантия для обеспечения кредитов предприятиям Республики Крым и г. Севастополь</a:t>
            </a:r>
          </a:p>
        </p:txBody>
      </p:sp>
      <p:sp>
        <p:nvSpPr>
          <p:cNvPr id="14" name="Rectangle 1"/>
          <p:cNvSpPr>
            <a:spLocks/>
          </p:cNvSpPr>
          <p:nvPr/>
        </p:nvSpPr>
        <p:spPr bwMode="auto">
          <a:xfrm>
            <a:off x="2190440" y="881820"/>
            <a:ext cx="1729509" cy="633412"/>
          </a:xfrm>
          <a:prstGeom prst="rect">
            <a:avLst/>
          </a:prstGeom>
          <a:solidFill>
            <a:srgbClr val="93E3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/>
          <a:p>
            <a:pPr algn="ctr"/>
            <a:r>
              <a:rPr lang="ru-RU" b="1" dirty="0" err="1">
                <a:latin typeface="Arial Narrow" pitchFamily="34" charset="0"/>
              </a:rPr>
              <a:t>Контргарантия</a:t>
            </a:r>
            <a:endParaRPr lang="en-US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90604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1558231" y="361193"/>
            <a:ext cx="7370817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Продуктовая линейка АКГ отвечает запросам субъектов МСП и партнеров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3573886"/>
              </p:ext>
            </p:extLst>
          </p:nvPr>
        </p:nvGraphicFramePr>
        <p:xfrm>
          <a:off x="783772" y="843559"/>
          <a:ext cx="7892956" cy="28586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9232"/>
                <a:gridCol w="6073724"/>
              </a:tblGrid>
              <a:tr h="247348"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 Narrow" panose="020B0606020202030204" pitchFamily="34" charset="0"/>
                        </a:rPr>
                        <a:t>Продукт</a:t>
                      </a:r>
                      <a:endParaRPr lang="ru-RU" sz="900" dirty="0"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latin typeface="Arial Narrow" panose="020B0606020202030204" pitchFamily="34" charset="0"/>
                        </a:rPr>
                        <a:t>Целевой характер</a:t>
                      </a:r>
                      <a:endParaRPr lang="ru-RU" sz="900" dirty="0"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</a:tr>
              <a:tr h="300045">
                <a:tc>
                  <a:txBody>
                    <a:bodyPr/>
                    <a:lstStyle/>
                    <a:p>
                      <a:pPr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Прямая гарантия для обеспечения гарантии исполнения контракта</a:t>
                      </a:r>
                      <a:endParaRPr lang="ru-RU" sz="900" b="1" dirty="0">
                        <a:solidFill>
                          <a:srgbClr val="0070C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800" b="0" kern="120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требований банка к заемщику  по гарантии, выданной банком,  в обеспечения исполнения заемщиком его обязательств по контракту согласно Федеральных законов №44-ФЗ и  №223-ФЗ</a:t>
                      </a:r>
                      <a:endParaRPr lang="ru-RU" sz="800" b="0" kern="1200" dirty="0" smtClean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/>
                </a:tc>
              </a:tr>
              <a:tr h="30004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Прямая гарантия для обеспечения кредита на исполнение контракта</a:t>
                      </a: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800" b="0" kern="120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исполнения части обязательств заемщиков (субъектов МСП) по кредитным договорам и направляемым на цели исполнения контракта согласно Федеральных законов №44-ФЗ и №223-ФЗ</a:t>
                      </a:r>
                      <a:endParaRPr lang="ru-RU" sz="800" b="0" kern="1200" dirty="0" smtClean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/>
                </a:tc>
              </a:tr>
              <a:tr h="2736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Прямая гарантия для</a:t>
                      </a:r>
                      <a:r>
                        <a:rPr lang="en-US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 </a:t>
                      </a: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застройщиков</a:t>
                      </a: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altLang="ru-RU" sz="800" b="0" kern="120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исполнения части обязательств заемщиков (субъектов МСП) по кредитным договорам, направленным на цели</a:t>
                      </a:r>
                      <a:r>
                        <a:rPr lang="ru-RU" altLang="ru-RU" sz="800" b="0" kern="1200" baseline="0" dirty="0" smtClean="0">
                          <a:solidFill>
                            <a:schemeClr val="dk1"/>
                          </a:solidFill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расчетов с поставщиками и подрядчиками при строительстве нежилой недвижимости</a:t>
                      </a:r>
                      <a:endParaRPr lang="ru-RU" sz="800" b="0" kern="1200" dirty="0" smtClean="0">
                        <a:solidFill>
                          <a:schemeClr val="dk1"/>
                        </a:solidFill>
                        <a:latin typeface="Arial Narrow" panose="020B0606020202030204" pitchFamily="34" charset="0"/>
                        <a:ea typeface="+mn-ea"/>
                        <a:cs typeface="+mn-cs"/>
                      </a:endParaRPr>
                    </a:p>
                  </a:txBody>
                  <a:tcPr marL="72000" marR="36000" marT="36000" marB="36000" anchor="ctr"/>
                </a:tc>
              </a:tr>
              <a:tr h="484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Прямая</a:t>
                      </a:r>
                      <a:r>
                        <a:rPr lang="ru-RU" sz="900" b="1" baseline="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 гарантия для инвестиций</a:t>
                      </a:r>
                      <a:endParaRPr lang="ru-RU" sz="900" b="1" dirty="0" smtClean="0">
                        <a:solidFill>
                          <a:srgbClr val="0070C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исполнения части обязательств заемщиков (субъектов МСП) по кредитным договорам и иным договорам кредитного характера, заключаемым с банками, и направляемым на цели приобретения основных средств в собственность или</a:t>
                      </a:r>
                      <a:r>
                        <a:rPr lang="ru-RU" sz="800" u="sng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800" u="non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оплаты платежей по договорам долгосрочной аренды</a:t>
                      </a:r>
                      <a:r>
                        <a:rPr lang="ru-RU" sz="800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, или создание и увеличение основных средств, включая строительство, реконструкцию или ремонт, а также финансирование на цели модернизации и инновации предприятий МСП.</a:t>
                      </a:r>
                    </a:p>
                  </a:txBody>
                  <a:tcPr marL="72000" marR="36000" marT="36000" marB="36000" anchor="ctr"/>
                </a:tc>
              </a:tr>
              <a:tr h="41887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Прямая гарантия для обеспечения кредитов предприятиям Республики</a:t>
                      </a:r>
                      <a:r>
                        <a:rPr lang="ru-RU" sz="900" b="1" baseline="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 Крым и г. Севастополь</a:t>
                      </a:r>
                      <a:endParaRPr lang="ru-RU" sz="900" b="1" dirty="0" smtClean="0">
                        <a:solidFill>
                          <a:srgbClr val="0070C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u="non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исполнения части обязательств заемщиков (субъектов МСП) по кредитным договорам, заключаемым с банками, и направляемым на цели приобретения товаров и сырья.</a:t>
                      </a:r>
                    </a:p>
                  </a:txBody>
                  <a:tcPr marL="72000" marR="36000" marT="36000" marB="36000" anchor="ctr"/>
                </a:tc>
              </a:tr>
              <a:tr h="4848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Прямая гарантия</a:t>
                      </a:r>
                      <a:r>
                        <a:rPr lang="ru-RU" sz="900" b="1" baseline="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 для обеспечения финансирования Индустриальных парков</a:t>
                      </a:r>
                      <a:endParaRPr lang="ru-RU" sz="900" b="1" dirty="0" smtClean="0">
                        <a:solidFill>
                          <a:srgbClr val="0070C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  <a:tc>
                  <a:txBody>
                    <a:bodyPr/>
                    <a:lstStyle/>
                    <a:p>
                      <a:pPr fontAlgn="t"/>
                      <a:r>
                        <a:rPr lang="ru-RU" sz="800" u="non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исполнения части обязательств заемщиков (субъектов МСП) по кредитным договорам, заключаемым с банками, и направляемым на финансирование затрат  по строительству объектов недвижимости Индустриального парка,</a:t>
                      </a:r>
                      <a:r>
                        <a:rPr lang="ru-RU" sz="8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800" u="non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по реконструкции объектов недвижимого Индустриального парка, на приобретение (выкуп) объектов недвижимости Индустриального парка, по строительству объектов инженерной и/или транспортной инфраструктуры Индустриального парка,</a:t>
                      </a:r>
                      <a:r>
                        <a:rPr lang="ru-RU" sz="800" u="none" kern="1200" baseline="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ru-RU" sz="800" u="none" kern="1200" dirty="0" smtClean="0">
                          <a:solidFill>
                            <a:schemeClr val="dk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иных затрат, связанных с реализацией Проекта в размере не более 30% от суммы кредита. </a:t>
                      </a:r>
                      <a:endParaRPr lang="ru-RU" sz="800" u="none" dirty="0" smtClean="0">
                        <a:effectLst/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/>
                </a:tc>
              </a:tr>
            </a:tbl>
          </a:graphicData>
        </a:graphic>
      </p:graphicFrame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52464252"/>
              </p:ext>
            </p:extLst>
          </p:nvPr>
        </p:nvGraphicFramePr>
        <p:xfrm>
          <a:off x="793750" y="3740005"/>
          <a:ext cx="7889835" cy="3352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429"/>
                <a:gridCol w="6079406"/>
              </a:tblGrid>
              <a:tr h="3046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Контргарантия</a:t>
                      </a:r>
                    </a:p>
                  </a:txBody>
                  <a:tcPr marL="72000" marR="36000" marT="36000" marB="36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800" b="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+mn-ea"/>
                          <a:cs typeface="+mn-cs"/>
                        </a:rPr>
                        <a:t>Обеспечение исполнения части обязательств РГО, превышающих собственные лимиты на одного заемщика по договорам поручительств, обеспечивающих обязательства субъектов МСП перед банками по кредитным и иным договорам кредитного характера. </a:t>
                      </a: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12" name="Таблица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33950912"/>
              </p:ext>
            </p:extLst>
          </p:nvPr>
        </p:nvGraphicFramePr>
        <p:xfrm>
          <a:off x="793750" y="4083110"/>
          <a:ext cx="7883331" cy="7574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0817"/>
                <a:gridCol w="6072514"/>
              </a:tblGrid>
              <a:tr h="75740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900" b="1" baseline="0" dirty="0" smtClean="0">
                          <a:solidFill>
                            <a:srgbClr val="0070C0"/>
                          </a:solidFill>
                          <a:latin typeface="Arial Narrow" panose="020B0606020202030204" pitchFamily="34" charset="0"/>
                        </a:rPr>
                        <a:t>Синдицированная гарантия</a:t>
                      </a:r>
                      <a:endParaRPr lang="ru-RU" sz="900" b="1" dirty="0" smtClean="0">
                        <a:solidFill>
                          <a:srgbClr val="0070C0"/>
                        </a:solidFill>
                        <a:latin typeface="Arial Narrow" panose="020B0606020202030204" pitchFamily="34" charset="0"/>
                      </a:endParaRPr>
                    </a:p>
                  </a:txBody>
                  <a:tcPr marL="72000" marR="36000" marT="36000" marB="36000"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90170" marR="87630" algn="just" fontAlgn="t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800" b="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Обеспечение исполнения части обязательств заемщиков (субъектов МСП) по кредитным договорам и иным договорам кредитного характера, заключаемым с банками, и направляемым на цели </a:t>
                      </a:r>
                      <a:r>
                        <a:rPr lang="ru-RU" sz="800" b="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приобретения основных средств в собственность </a:t>
                      </a:r>
                      <a:r>
                        <a:rPr lang="ru-RU" sz="800" b="0" u="none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или оплату платежей по договорам долгосрочной аренды</a:t>
                      </a:r>
                      <a:r>
                        <a:rPr lang="ru-RU" sz="800" b="0" kern="1200" dirty="0" smtClean="0">
                          <a:solidFill>
                            <a:schemeClr val="tx1"/>
                          </a:solidFill>
                          <a:effectLst/>
                          <a:latin typeface="Arial Narrow" panose="020B060602020203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или создание и увеличение основных средств, включая строительство, реконструкцию или ремонт, а также финансирование на цели модернизации и инновации предприятий МСП. Также кредитные средства могут быть направлены на расчеты с поставщиками и подрядчиками в рамках строительство нежилой недвижимости  ( с учетом отнесения заемщика только к «среднему сегменту»).</a:t>
                      </a:r>
                      <a:endParaRPr lang="ru-RU" sz="800" b="0" dirty="0" smtClean="0">
                        <a:solidFill>
                          <a:schemeClr val="tx1"/>
                        </a:solidFill>
                        <a:effectLst/>
                        <a:latin typeface="Arial Narrow" panose="020B0606020202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2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1658581" y="709343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4572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4"/>
          <p:cNvSpPr>
            <a:spLocks noChangeArrowheads="1"/>
          </p:cNvSpPr>
          <p:nvPr/>
        </p:nvSpPr>
        <p:spPr bwMode="auto">
          <a:xfrm>
            <a:off x="1576612" y="371552"/>
            <a:ext cx="7488833" cy="3052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Антикризисные гарантийные продукты АКГ востребованы клиентами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2" name="Rectangle 1"/>
          <p:cNvSpPr>
            <a:spLocks/>
          </p:cNvSpPr>
          <p:nvPr/>
        </p:nvSpPr>
        <p:spPr bwMode="auto">
          <a:xfrm>
            <a:off x="804862" y="1056087"/>
            <a:ext cx="2615010" cy="758598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 w="28575">
            <a:solidFill>
              <a:srgbClr val="C00000"/>
            </a:solidFill>
          </a:ln>
          <a:extLst/>
        </p:spPr>
        <p:txBody>
          <a:bodyPr lIns="0" tIns="0" rIns="0" bIns="0" anchor="ctr"/>
          <a:lstStyle/>
          <a:p>
            <a:pPr marL="285750" indent="-285750" algn="ctr"/>
            <a:r>
              <a:rPr lang="ru-RU" sz="1200" b="1" dirty="0">
                <a:latin typeface="Arial Narrow" panose="020B0606020202030204" pitchFamily="34" charset="0"/>
              </a:rPr>
              <a:t>Прямая гарантия </a:t>
            </a:r>
            <a:endParaRPr lang="ru-RU" sz="1200" b="1" dirty="0" smtClean="0">
              <a:latin typeface="Arial Narrow" panose="020B0606020202030204" pitchFamily="34" charset="0"/>
            </a:endParaRPr>
          </a:p>
          <a:p>
            <a:pPr marL="285750" indent="-285750" algn="ctr"/>
            <a:r>
              <a:rPr lang="ru-RU" sz="1200" b="1" dirty="0" smtClean="0">
                <a:latin typeface="Arial Narrow" panose="020B0606020202030204" pitchFamily="34" charset="0"/>
              </a:rPr>
              <a:t>для </a:t>
            </a:r>
            <a:r>
              <a:rPr lang="ru-RU" sz="1200" b="1" dirty="0">
                <a:latin typeface="Arial Narrow" panose="020B0606020202030204" pitchFamily="34" charset="0"/>
              </a:rPr>
              <a:t>обеспечения </a:t>
            </a:r>
            <a:endParaRPr lang="ru-RU" sz="1200" b="1" dirty="0" smtClean="0">
              <a:latin typeface="Arial Narrow" panose="020B0606020202030204" pitchFamily="34" charset="0"/>
            </a:endParaRPr>
          </a:p>
          <a:p>
            <a:pPr marL="285750" indent="-285750" algn="ctr"/>
            <a:r>
              <a:rPr lang="ru-RU" sz="1200" b="1" dirty="0" smtClean="0">
                <a:latin typeface="Arial Narrow" panose="020B0606020202030204" pitchFamily="34" charset="0"/>
              </a:rPr>
              <a:t>выданных </a:t>
            </a:r>
            <a:r>
              <a:rPr lang="ru-RU" sz="1200" b="1" dirty="0">
                <a:latin typeface="Arial Narrow" panose="020B0606020202030204" pitchFamily="34" charset="0"/>
              </a:rPr>
              <a:t>кредитов</a:t>
            </a:r>
            <a:endParaRPr lang="ru-RU" sz="1200" b="1" dirty="0" smtClean="0">
              <a:latin typeface="Arial Narrow" pitchFamily="34" charset="0"/>
            </a:endParaRPr>
          </a:p>
        </p:txBody>
      </p:sp>
      <p:sp>
        <p:nvSpPr>
          <p:cNvPr id="13" name="Rectangle 1"/>
          <p:cNvSpPr>
            <a:spLocks/>
          </p:cNvSpPr>
          <p:nvPr/>
        </p:nvSpPr>
        <p:spPr bwMode="auto">
          <a:xfrm>
            <a:off x="804863" y="2006212"/>
            <a:ext cx="2615009" cy="758598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 w="28575">
            <a:solidFill>
              <a:srgbClr val="C00000"/>
            </a:solidFill>
          </a:ln>
          <a:extLst/>
        </p:spPr>
        <p:txBody>
          <a:bodyPr lIns="0" tIns="0" rIns="0" bIns="0" anchor="ctr"/>
          <a:lstStyle/>
          <a:p>
            <a:pPr marL="285750" indent="-285750" algn="ctr"/>
            <a:r>
              <a:rPr lang="ru-RU" sz="1200" b="1" dirty="0" smtClean="0">
                <a:latin typeface="Arial Narrow" panose="020B0606020202030204" pitchFamily="34" charset="0"/>
              </a:rPr>
              <a:t>Прямая гарантия для обеспечения </a:t>
            </a:r>
            <a:r>
              <a:rPr lang="ru-RU" sz="1200" b="1" dirty="0" err="1" smtClean="0">
                <a:latin typeface="Arial Narrow" panose="020B0606020202030204" pitchFamily="34" charset="0"/>
              </a:rPr>
              <a:t>реструктурируемых</a:t>
            </a:r>
            <a:r>
              <a:rPr lang="ru-RU" sz="1200" b="1" dirty="0" smtClean="0">
                <a:latin typeface="Arial Narrow" pitchFamily="34" charset="0"/>
              </a:rPr>
              <a:t> / рефинансируемых кредитов</a:t>
            </a:r>
          </a:p>
        </p:txBody>
      </p:sp>
      <p:sp>
        <p:nvSpPr>
          <p:cNvPr id="16" name="Скругленный прямоугольник 15"/>
          <p:cNvSpPr/>
          <p:nvPr/>
        </p:nvSpPr>
        <p:spPr>
          <a:xfrm>
            <a:off x="3851921" y="2969492"/>
            <a:ext cx="4789160" cy="1062307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latin typeface="Arial Narrow" panose="020B0606020202030204" pitchFamily="34" charset="0"/>
              </a:rPr>
              <a:t>Н</a:t>
            </a:r>
            <a:r>
              <a:rPr lang="ru-RU" sz="1200" dirty="0" smtClean="0">
                <a:latin typeface="Arial Narrow" panose="020B0606020202030204" pitchFamily="34" charset="0"/>
              </a:rPr>
              <a:t>аправлен </a:t>
            </a:r>
            <a:r>
              <a:rPr lang="ru-RU" sz="1200" dirty="0">
                <a:latin typeface="Arial Narrow" panose="020B0606020202030204" pitchFamily="34" charset="0"/>
              </a:rPr>
              <a:t>на возможность пополнения оборотных средств субъектов МСП для сохранения, поддержки и развития бизнеса с учетом увеличения потребности в оборотных средствах в текущих экономических условиях (</a:t>
            </a:r>
            <a:r>
              <a:rPr lang="ru-RU" sz="1200" dirty="0" smtClean="0">
                <a:latin typeface="Arial Narrow" panose="020B0606020202030204" pitchFamily="34" charset="0"/>
              </a:rPr>
              <a:t>высокая </a:t>
            </a:r>
            <a:r>
              <a:rPr lang="ru-RU" sz="1200" dirty="0">
                <a:latin typeface="Arial Narrow" panose="020B0606020202030204" pitchFamily="34" charset="0"/>
              </a:rPr>
              <a:t>инфляция на сырье, материалы и товары). </a:t>
            </a:r>
            <a:r>
              <a:rPr lang="ru-RU" sz="1200" dirty="0" smtClean="0">
                <a:latin typeface="Arial Narrow" panose="020B0606020202030204" pitchFamily="34" charset="0"/>
              </a:rPr>
              <a:t>Продукт </a:t>
            </a:r>
            <a:r>
              <a:rPr lang="ru-RU" sz="1200" dirty="0">
                <a:latin typeface="Arial Narrow" panose="020B0606020202030204" pitchFamily="34" charset="0"/>
              </a:rPr>
              <a:t>может использоваться предприятиями </a:t>
            </a:r>
            <a:r>
              <a:rPr lang="ru-RU" sz="1200" dirty="0" smtClean="0">
                <a:latin typeface="Arial Narrow" panose="020B0606020202030204" pitchFamily="34" charset="0"/>
              </a:rPr>
              <a:t>АПК и </a:t>
            </a:r>
            <a:r>
              <a:rPr lang="ru-RU" sz="1200" dirty="0">
                <a:latin typeface="Arial Narrow" panose="020B0606020202030204" pitchFamily="34" charset="0"/>
              </a:rPr>
              <a:t>застройщиками жилой недвижимости</a:t>
            </a:r>
          </a:p>
        </p:txBody>
      </p:sp>
      <p:sp>
        <p:nvSpPr>
          <p:cNvPr id="17" name="Скругленный прямоугольник 16"/>
          <p:cNvSpPr/>
          <p:nvPr/>
        </p:nvSpPr>
        <p:spPr>
          <a:xfrm>
            <a:off x="3851921" y="1987289"/>
            <a:ext cx="4789160" cy="848610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latin typeface="Arial Narrow" panose="020B0606020202030204" pitchFamily="34" charset="0"/>
              </a:rPr>
              <a:t>В</a:t>
            </a:r>
            <a:r>
              <a:rPr lang="ru-RU" sz="1200" dirty="0" smtClean="0">
                <a:latin typeface="Arial Narrow" panose="020B0606020202030204" pitchFamily="34" charset="0"/>
              </a:rPr>
              <a:t>ыступает </a:t>
            </a:r>
            <a:r>
              <a:rPr lang="ru-RU" sz="1200" dirty="0">
                <a:latin typeface="Arial Narrow" panose="020B0606020202030204" pitchFamily="34" charset="0"/>
              </a:rPr>
              <a:t>как поддерживающая мера для субъектов МСП в части восстановления платежеспособности и (или) недопущения банкротства, а также является сдерживающим фактором существенного увеличения процентной ставки по кредитам</a:t>
            </a:r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3851921" y="1029903"/>
            <a:ext cx="4789160" cy="841618"/>
          </a:xfrm>
          <a:prstGeom prst="roundRect">
            <a:avLst/>
          </a:prstGeom>
          <a:ln>
            <a:solidFill>
              <a:srgbClr val="0070C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ru-RU" sz="1200" dirty="0">
                <a:latin typeface="Arial Narrow" panose="020B0606020202030204" pitchFamily="34" charset="0"/>
              </a:rPr>
              <a:t>Н</a:t>
            </a:r>
            <a:r>
              <a:rPr lang="ru-RU" sz="1200" dirty="0" smtClean="0">
                <a:latin typeface="Arial Narrow" panose="020B0606020202030204" pitchFamily="34" charset="0"/>
              </a:rPr>
              <a:t>аправлен </a:t>
            </a:r>
            <a:r>
              <a:rPr lang="ru-RU" sz="1200" dirty="0">
                <a:latin typeface="Arial Narrow" panose="020B0606020202030204" pitchFamily="34" charset="0"/>
              </a:rPr>
              <a:t>на высвобождение части обеспечения для использования последнего при получении новых кредитов (например, на цели, не предусмотренные продуктами </a:t>
            </a:r>
            <a:r>
              <a:rPr lang="ru-RU" sz="1200" dirty="0" smtClean="0">
                <a:latin typeface="Arial Narrow" panose="020B0606020202030204" pitchFamily="34" charset="0"/>
              </a:rPr>
              <a:t>АКГ) </a:t>
            </a:r>
            <a:r>
              <a:rPr lang="ru-RU" sz="1200" dirty="0">
                <a:latin typeface="Arial Narrow" panose="020B0606020202030204" pitchFamily="34" charset="0"/>
              </a:rPr>
              <a:t>– при обязательном условии сохранения процентной ставки по кредиту</a:t>
            </a:r>
          </a:p>
        </p:txBody>
      </p:sp>
      <p:cxnSp>
        <p:nvCxnSpPr>
          <p:cNvPr id="19" name="Прямая со стрелкой 18"/>
          <p:cNvCxnSpPr/>
          <p:nvPr/>
        </p:nvCxnSpPr>
        <p:spPr>
          <a:xfrm flipV="1">
            <a:off x="3491880" y="1437261"/>
            <a:ext cx="457200" cy="333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flipV="1">
            <a:off x="3491880" y="2355726"/>
            <a:ext cx="457200" cy="893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 стрелкой 20"/>
          <p:cNvCxnSpPr/>
          <p:nvPr/>
        </p:nvCxnSpPr>
        <p:spPr>
          <a:xfrm>
            <a:off x="3500388" y="3507854"/>
            <a:ext cx="457200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"/>
          <p:cNvSpPr>
            <a:spLocks/>
          </p:cNvSpPr>
          <p:nvPr/>
        </p:nvSpPr>
        <p:spPr bwMode="auto">
          <a:xfrm>
            <a:off x="804863" y="2986864"/>
            <a:ext cx="2615009" cy="977560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 w="28575">
            <a:solidFill>
              <a:srgbClr val="C00000"/>
            </a:solidFill>
          </a:ln>
          <a:extLst/>
        </p:spPr>
        <p:txBody>
          <a:bodyPr lIns="0" tIns="0" rIns="0" bIns="0" anchor="ctr"/>
          <a:lstStyle/>
          <a:p>
            <a:pPr marL="285750" indent="-285750" algn="ctr"/>
            <a:r>
              <a:rPr lang="ru-RU" sz="1200" b="1" dirty="0">
                <a:latin typeface="Arial Narrow" panose="020B0606020202030204" pitchFamily="34" charset="0"/>
              </a:rPr>
              <a:t>Прямая гарантия </a:t>
            </a:r>
            <a:endParaRPr lang="ru-RU" sz="1200" b="1" dirty="0" smtClean="0">
              <a:latin typeface="Arial Narrow" panose="020B0606020202030204" pitchFamily="34" charset="0"/>
            </a:endParaRPr>
          </a:p>
          <a:p>
            <a:pPr marL="285750" indent="-285750" algn="ctr"/>
            <a:r>
              <a:rPr lang="ru-RU" sz="1200" b="1" dirty="0" smtClean="0">
                <a:latin typeface="Arial Narrow" panose="020B0606020202030204" pitchFamily="34" charset="0"/>
              </a:rPr>
              <a:t>для </a:t>
            </a:r>
            <a:r>
              <a:rPr lang="ru-RU" sz="1200" b="1" dirty="0">
                <a:latin typeface="Arial Narrow" panose="020B0606020202030204" pitchFamily="34" charset="0"/>
              </a:rPr>
              <a:t>обеспечения кредитов </a:t>
            </a:r>
            <a:endParaRPr lang="ru-RU" sz="1200" b="1" dirty="0" smtClean="0">
              <a:latin typeface="Arial Narrow" panose="020B0606020202030204" pitchFamily="34" charset="0"/>
            </a:endParaRPr>
          </a:p>
          <a:p>
            <a:pPr marL="285750" indent="-285750" algn="ctr"/>
            <a:r>
              <a:rPr lang="ru-RU" sz="1200" b="1" dirty="0" smtClean="0">
                <a:latin typeface="Arial Narrow" panose="020B0606020202030204" pitchFamily="34" charset="0"/>
              </a:rPr>
              <a:t>для </a:t>
            </a:r>
            <a:r>
              <a:rPr lang="ru-RU" sz="1200" b="1" dirty="0">
                <a:latin typeface="Arial Narrow" panose="020B0606020202030204" pitchFamily="34" charset="0"/>
              </a:rPr>
              <a:t>неторгового сектора с целью пополнения оборотных </a:t>
            </a:r>
            <a:r>
              <a:rPr lang="ru-RU" sz="1200" b="1" dirty="0" smtClean="0">
                <a:latin typeface="Arial Narrow" panose="020B0606020202030204" pitchFamily="34" charset="0"/>
              </a:rPr>
              <a:t>средств</a:t>
            </a:r>
          </a:p>
        </p:txBody>
      </p:sp>
      <p:pic>
        <p:nvPicPr>
          <p:cNvPr id="22" name="Рисунок 21"/>
          <p:cNvPicPr>
            <a:picLocks noChangeAspect="1"/>
          </p:cNvPicPr>
          <p:nvPr/>
        </p:nvPicPr>
        <p:blipFill rotWithShape="1">
          <a:blip r:embed="rId3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23" name="Прямоугольник 22"/>
          <p:cNvSpPr/>
          <p:nvPr/>
        </p:nvSpPr>
        <p:spPr>
          <a:xfrm>
            <a:off x="1658581" y="709343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8BDACE8-8371-4FFA-A4EA-AB4F1E2FF2A4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15" name="Rectangle 1"/>
          <p:cNvSpPr>
            <a:spLocks/>
          </p:cNvSpPr>
          <p:nvPr/>
        </p:nvSpPr>
        <p:spPr bwMode="auto">
          <a:xfrm>
            <a:off x="810650" y="4186989"/>
            <a:ext cx="2615009" cy="617010"/>
          </a:xfrm>
          <a:prstGeom prst="rect">
            <a:avLst/>
          </a:prstGeom>
          <a:solidFill>
            <a:schemeClr val="bg1">
              <a:lumMod val="95000"/>
              <a:alpha val="76000"/>
            </a:schemeClr>
          </a:solidFill>
          <a:ln w="28575">
            <a:solidFill>
              <a:srgbClr val="C00000"/>
            </a:solidFill>
            <a:prstDash val="solid"/>
          </a:ln>
          <a:extLst/>
        </p:spPr>
        <p:txBody>
          <a:bodyPr lIns="0" tIns="0" rIns="0" bIns="0" anchor="ctr"/>
          <a:lstStyle/>
          <a:p>
            <a:pPr marL="285750" indent="-285750" algn="ctr"/>
            <a:r>
              <a:rPr lang="ru-RU" sz="1200" b="1" dirty="0">
                <a:latin typeface="Arial Narrow" panose="020B0606020202030204" pitchFamily="34" charset="0"/>
              </a:rPr>
              <a:t>П</a:t>
            </a:r>
            <a:r>
              <a:rPr lang="ru-RU" sz="1200" b="1" dirty="0" smtClean="0">
                <a:latin typeface="Arial Narrow" panose="020B0606020202030204" pitchFamily="34" charset="0"/>
              </a:rPr>
              <a:t>рямая гарантия, выдаваемая совместно с поручительством РГО (</a:t>
            </a:r>
            <a:r>
              <a:rPr lang="ru-RU" sz="1200" b="1" dirty="0" err="1" smtClean="0">
                <a:latin typeface="Arial Narrow" panose="020B0606020202030204" pitchFamily="34" charset="0"/>
              </a:rPr>
              <a:t>согарантия</a:t>
            </a:r>
            <a:r>
              <a:rPr lang="ru-RU" sz="1200" b="1" dirty="0" smtClean="0">
                <a:latin typeface="Arial Narrow" panose="020B0606020202030204" pitchFamily="34" charset="0"/>
              </a:rPr>
              <a:t>)</a:t>
            </a: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3887296" y="4227935"/>
            <a:ext cx="4753785" cy="576064"/>
          </a:xfrm>
          <a:prstGeom prst="roundRect">
            <a:avLst/>
          </a:prstGeom>
          <a:ln>
            <a:solidFill>
              <a:srgbClr val="0070C0"/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 fontAlgn="t"/>
            <a:r>
              <a:rPr lang="ru-RU" sz="1200" dirty="0" smtClean="0">
                <a:latin typeface="Arial Narrow" panose="020B0606020202030204" pitchFamily="34" charset="0"/>
              </a:rPr>
              <a:t>Выдается при </a:t>
            </a:r>
            <a:r>
              <a:rPr lang="ru-RU" sz="1200" dirty="0">
                <a:latin typeface="Arial Narrow" panose="020B0606020202030204" pitchFamily="34" charset="0"/>
              </a:rPr>
              <a:t>наличии </a:t>
            </a:r>
            <a:r>
              <a:rPr lang="ru-RU" sz="1200" dirty="0" smtClean="0">
                <a:latin typeface="Arial Narrow" panose="020B0606020202030204" pitchFamily="34" charset="0"/>
              </a:rPr>
              <a:t>обеспечения </a:t>
            </a:r>
            <a:r>
              <a:rPr lang="ru-RU" sz="1200" dirty="0">
                <a:latin typeface="Arial Narrow" panose="020B0606020202030204" pitchFamily="34" charset="0"/>
              </a:rPr>
              <a:t>в виде поручительства </a:t>
            </a:r>
            <a:r>
              <a:rPr lang="ru-RU" sz="1200" dirty="0" smtClean="0">
                <a:latin typeface="Arial Narrow" panose="020B0606020202030204" pitchFamily="34" charset="0"/>
              </a:rPr>
              <a:t>РГО. Распространяется в том числе на цели пополнения оборотных средств для торговых предприятий – субъектов МСП</a:t>
            </a:r>
            <a:endParaRPr lang="ru-RU" sz="1200" dirty="0">
              <a:latin typeface="Arial Narrow" panose="020B0606020202030204" pitchFamily="34" charset="0"/>
            </a:endParaRPr>
          </a:p>
        </p:txBody>
      </p:sp>
      <p:cxnSp>
        <p:nvCxnSpPr>
          <p:cNvPr id="25" name="Прямая со стрелкой 24"/>
          <p:cNvCxnSpPr/>
          <p:nvPr/>
        </p:nvCxnSpPr>
        <p:spPr>
          <a:xfrm>
            <a:off x="3500347" y="4515966"/>
            <a:ext cx="457200" cy="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867102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4"/>
          <p:cNvSpPr>
            <a:spLocks noChangeArrowheads="1"/>
          </p:cNvSpPr>
          <p:nvPr/>
        </p:nvSpPr>
        <p:spPr bwMode="auto">
          <a:xfrm>
            <a:off x="1554193" y="87506"/>
            <a:ext cx="692094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Разработанные технологии позволяют наращивать объемы гарантийной поддержки и делают ее более эффективной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1661621" y="718868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3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19" name="Прямоугольник 18"/>
          <p:cNvSpPr/>
          <p:nvPr/>
        </p:nvSpPr>
        <p:spPr>
          <a:xfrm rot="5400000">
            <a:off x="-278014" y="2049608"/>
            <a:ext cx="2315295" cy="133032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1" name="Rectangle 1"/>
          <p:cNvSpPr>
            <a:spLocks/>
          </p:cNvSpPr>
          <p:nvPr/>
        </p:nvSpPr>
        <p:spPr bwMode="auto">
          <a:xfrm rot="5400000">
            <a:off x="7008597" y="1788152"/>
            <a:ext cx="1911839" cy="1414334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 rot="5400000">
            <a:off x="4681735" y="2285117"/>
            <a:ext cx="1137471" cy="1192970"/>
          </a:xfrm>
          <a:prstGeom prst="rect">
            <a:avLst/>
          </a:prstGeom>
          <a:solidFill>
            <a:srgbClr val="93E3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3" name="Rectangle 1"/>
          <p:cNvSpPr>
            <a:spLocks/>
          </p:cNvSpPr>
          <p:nvPr/>
        </p:nvSpPr>
        <p:spPr bwMode="auto">
          <a:xfrm rot="5400000">
            <a:off x="5824777" y="2015516"/>
            <a:ext cx="1452801" cy="1296144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24" name="Rectangle 6"/>
          <p:cNvSpPr>
            <a:spLocks noChangeArrowheads="1"/>
          </p:cNvSpPr>
          <p:nvPr/>
        </p:nvSpPr>
        <p:spPr bwMode="auto">
          <a:xfrm>
            <a:off x="4711244" y="2370217"/>
            <a:ext cx="1346925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>
                <a:latin typeface="Arial Narrow" panose="020B0606020202030204" pitchFamily="34" charset="0"/>
              </a:rPr>
              <a:t>&lt;</a:t>
            </a:r>
            <a:r>
              <a:rPr lang="en-US" sz="2000" dirty="0" smtClean="0">
                <a:latin typeface="Arial Narrow" panose="020B0606020202030204" pitchFamily="34" charset="0"/>
              </a:rPr>
              <a:t> 15 </a:t>
            </a:r>
            <a:r>
              <a:rPr lang="ru-RU" sz="2000" dirty="0" smtClean="0">
                <a:latin typeface="Arial Narrow" panose="020B0606020202030204" pitchFamily="34" charset="0"/>
              </a:rPr>
              <a:t>млн.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до 3 дней</a:t>
            </a:r>
            <a:endParaRPr lang="ru-RU" sz="2000" dirty="0">
              <a:latin typeface="Arial Narrow" panose="020B0606020202030204" pitchFamily="34" charset="0"/>
            </a:endParaRPr>
          </a:p>
        </p:txBody>
      </p:sp>
      <p:sp>
        <p:nvSpPr>
          <p:cNvPr id="25" name="Rectangle 6"/>
          <p:cNvSpPr>
            <a:spLocks noChangeArrowheads="1"/>
          </p:cNvSpPr>
          <p:nvPr/>
        </p:nvSpPr>
        <p:spPr bwMode="auto">
          <a:xfrm>
            <a:off x="5935380" y="1950363"/>
            <a:ext cx="1507034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15 -</a:t>
            </a:r>
            <a:r>
              <a:rPr lang="en-US" sz="2000" dirty="0" smtClean="0">
                <a:latin typeface="Arial Narrow" panose="020B0606020202030204" pitchFamily="34" charset="0"/>
              </a:rPr>
              <a:t> 50 </a:t>
            </a:r>
            <a:r>
              <a:rPr lang="ru-RU" sz="2000" dirty="0" smtClean="0">
                <a:latin typeface="Arial Narrow" panose="020B0606020202030204" pitchFamily="34" charset="0"/>
              </a:rPr>
              <a:t>млн.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latin typeface="Arial Narrow" panose="020B0606020202030204" pitchFamily="34" charset="0"/>
              </a:rPr>
              <a:t>до 5 дней</a:t>
            </a:r>
            <a:endParaRPr lang="ru-RU" sz="2000" dirty="0">
              <a:latin typeface="Arial Narrow" panose="020B0606020202030204" pitchFamily="34" charset="0"/>
              <a:cs typeface="+mn-cs"/>
            </a:endParaRPr>
          </a:p>
        </p:txBody>
      </p:sp>
      <p:sp>
        <p:nvSpPr>
          <p:cNvPr id="26" name="Rectangle 6"/>
          <p:cNvSpPr>
            <a:spLocks noChangeArrowheads="1"/>
          </p:cNvSpPr>
          <p:nvPr/>
        </p:nvSpPr>
        <p:spPr bwMode="auto">
          <a:xfrm>
            <a:off x="7385849" y="1667228"/>
            <a:ext cx="1501859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&gt; 50 </a:t>
            </a: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млн. 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до 10 дней</a:t>
            </a:r>
            <a:endParaRPr lang="ru-RU" sz="20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27" name="Rectangle 6"/>
          <p:cNvSpPr>
            <a:spLocks noChangeArrowheads="1"/>
          </p:cNvSpPr>
          <p:nvPr/>
        </p:nvSpPr>
        <p:spPr bwMode="auto">
          <a:xfrm>
            <a:off x="4567680" y="3557378"/>
            <a:ext cx="4533567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 smtClean="0">
                <a:latin typeface="Arial Narrow" panose="020B0606020202030204" pitchFamily="34" charset="0"/>
              </a:rPr>
              <a:t>Предоставление гарантий </a:t>
            </a:r>
            <a:r>
              <a:rPr lang="en-US" sz="1900" dirty="0">
                <a:latin typeface="Arial Narrow" panose="020B0606020202030204" pitchFamily="34" charset="0"/>
              </a:rPr>
              <a:t>&gt;</a:t>
            </a:r>
            <a:r>
              <a:rPr lang="ru-RU" sz="1900" dirty="0" smtClean="0">
                <a:latin typeface="Arial Narrow" panose="020B0606020202030204" pitchFamily="34" charset="0"/>
              </a:rPr>
              <a:t> 1 млрд. руб.</a:t>
            </a:r>
            <a:endParaRPr lang="en-US" sz="1900" dirty="0" smtClean="0">
              <a:latin typeface="Arial Narrow" panose="020B0606020202030204" pitchFamily="34" charset="0"/>
            </a:endParaRP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dirty="0" smtClean="0">
                <a:latin typeface="Arial Narrow" panose="020B0606020202030204" pitchFamily="34" charset="0"/>
              </a:rPr>
              <a:t>по</a:t>
            </a:r>
            <a:r>
              <a:rPr lang="en-US" sz="1900" dirty="0" smtClean="0">
                <a:latin typeface="Arial Narrow" panose="020B0606020202030204" pitchFamily="34" charset="0"/>
              </a:rPr>
              <a:t> </a:t>
            </a:r>
            <a:r>
              <a:rPr lang="ru-RU" sz="1900" dirty="0" smtClean="0">
                <a:latin typeface="Arial Narrow" panose="020B0606020202030204" pitchFamily="34" charset="0"/>
              </a:rPr>
              <a:t>решению Совета директоров  </a:t>
            </a:r>
            <a:endParaRPr lang="ru-RU" sz="1900" dirty="0">
              <a:latin typeface="Arial Narrow" panose="020B0606020202030204" pitchFamily="34" charset="0"/>
            </a:endParaRPr>
          </a:p>
        </p:txBody>
      </p:sp>
      <p:sp>
        <p:nvSpPr>
          <p:cNvPr id="28" name="Rectangle 6"/>
          <p:cNvSpPr>
            <a:spLocks noChangeArrowheads="1"/>
          </p:cNvSpPr>
          <p:nvPr/>
        </p:nvSpPr>
        <p:spPr bwMode="auto">
          <a:xfrm rot="16200000">
            <a:off x="-43436" y="809632"/>
            <a:ext cx="1318857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Arial Narrow" panose="020B0606020202030204" pitchFamily="34" charset="0"/>
              </a:rPr>
              <a:t>БАНК</a:t>
            </a:r>
            <a:endParaRPr lang="ru-RU" sz="1200" b="1" dirty="0">
              <a:latin typeface="Arial Narrow" panose="020B0606020202030204" pitchFamily="34" charset="0"/>
            </a:endParaRPr>
          </a:p>
        </p:txBody>
      </p:sp>
      <p:sp>
        <p:nvSpPr>
          <p:cNvPr id="29" name="Rectangle 6"/>
          <p:cNvSpPr>
            <a:spLocks noChangeArrowheads="1"/>
          </p:cNvSpPr>
          <p:nvPr/>
        </p:nvSpPr>
        <p:spPr bwMode="auto">
          <a:xfrm rot="16200000">
            <a:off x="37521" y="2384502"/>
            <a:ext cx="120305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latin typeface="Arial Narrow" panose="020B0606020202030204" pitchFamily="34" charset="0"/>
              </a:rPr>
              <a:t>РГО + БАНК</a:t>
            </a:r>
            <a:endParaRPr lang="ru-RU" sz="1200" b="1" dirty="0">
              <a:latin typeface="Arial Narrow" panose="020B0606020202030204" pitchFamily="34" charset="0"/>
            </a:endParaRPr>
          </a:p>
        </p:txBody>
      </p:sp>
      <p:sp>
        <p:nvSpPr>
          <p:cNvPr id="31" name="Rectangle 1"/>
          <p:cNvSpPr>
            <a:spLocks/>
          </p:cNvSpPr>
          <p:nvPr/>
        </p:nvSpPr>
        <p:spPr bwMode="auto">
          <a:xfrm>
            <a:off x="907348" y="952125"/>
            <a:ext cx="3189811" cy="705461"/>
          </a:xfrm>
          <a:prstGeom prst="rect">
            <a:avLst/>
          </a:prstGeom>
          <a:solidFill>
            <a:srgbClr val="0070C0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32" name="TextBox 28"/>
          <p:cNvSpPr txBox="1">
            <a:spLocks noChangeArrowheads="1"/>
          </p:cNvSpPr>
          <p:nvPr/>
        </p:nvSpPr>
        <p:spPr bwMode="auto">
          <a:xfrm>
            <a:off x="1029993" y="1057381"/>
            <a:ext cx="3802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chemeClr val="bg1">
                    <a:lumMod val="85000"/>
                  </a:schemeClr>
                </a:solidFill>
                <a:latin typeface="Calibri" pitchFamily="34" charset="0"/>
              </a:rPr>
              <a:t>1</a:t>
            </a:r>
          </a:p>
        </p:txBody>
      </p:sp>
      <p:sp>
        <p:nvSpPr>
          <p:cNvPr id="33" name="Rectangle 6"/>
          <p:cNvSpPr>
            <a:spLocks noChangeArrowheads="1"/>
          </p:cNvSpPr>
          <p:nvPr/>
        </p:nvSpPr>
        <p:spPr bwMode="auto">
          <a:xfrm>
            <a:off x="1424265" y="1160167"/>
            <a:ext cx="2494537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Прямая банковская гарантия</a:t>
            </a:r>
            <a:endParaRPr lang="ru-RU" sz="1600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34" name="Rectangle 1"/>
          <p:cNvSpPr>
            <a:spLocks/>
          </p:cNvSpPr>
          <p:nvPr/>
        </p:nvSpPr>
        <p:spPr bwMode="auto">
          <a:xfrm>
            <a:off x="928556" y="2455735"/>
            <a:ext cx="1656184" cy="5117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5" name="Rectangle 6"/>
          <p:cNvSpPr>
            <a:spLocks noChangeArrowheads="1"/>
          </p:cNvSpPr>
          <p:nvPr/>
        </p:nvSpPr>
        <p:spPr bwMode="auto">
          <a:xfrm rot="16200000">
            <a:off x="3876540" y="2632082"/>
            <a:ext cx="840335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chemeClr val="tx2"/>
                </a:solidFill>
                <a:latin typeface="Arial Narrow" panose="020B0606020202030204" pitchFamily="34" charset="0"/>
              </a:rPr>
              <a:t>До 70%</a:t>
            </a:r>
            <a:endParaRPr lang="ru-RU" sz="1200" b="1" dirty="0">
              <a:solidFill>
                <a:schemeClr val="tx2"/>
              </a:solidFill>
              <a:latin typeface="Arial Narrow" panose="020B0606020202030204" pitchFamily="34" charset="0"/>
            </a:endParaRPr>
          </a:p>
        </p:txBody>
      </p:sp>
      <p:sp>
        <p:nvSpPr>
          <p:cNvPr id="36" name="Rectangle 6"/>
          <p:cNvSpPr>
            <a:spLocks noChangeArrowheads="1"/>
          </p:cNvSpPr>
          <p:nvPr/>
        </p:nvSpPr>
        <p:spPr bwMode="auto">
          <a:xfrm rot="16200000">
            <a:off x="3592017" y="1521118"/>
            <a:ext cx="1409381" cy="276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До 50% от </a:t>
            </a:r>
            <a:r>
              <a:rPr lang="ru-RU" sz="1200" b="1" dirty="0">
                <a:solidFill>
                  <a:srgbClr val="FF0000"/>
                </a:solidFill>
                <a:latin typeface="Arial Narrow" panose="020B0606020202030204" pitchFamily="34" charset="0"/>
              </a:rPr>
              <a:t>с</a:t>
            </a:r>
            <a:r>
              <a:rPr lang="ru-RU" sz="1200" b="1" dirty="0" smtClean="0">
                <a:solidFill>
                  <a:srgbClr val="FF0000"/>
                </a:solidFill>
                <a:latin typeface="Arial Narrow" panose="020B0606020202030204" pitchFamily="34" charset="0"/>
              </a:rPr>
              <a:t>уммы </a:t>
            </a:r>
            <a:endParaRPr lang="ru-RU" sz="1200" b="1" dirty="0">
              <a:solidFill>
                <a:srgbClr val="FF0000"/>
              </a:solidFill>
              <a:latin typeface="Arial Narrow" panose="020B0606020202030204" pitchFamily="34" charset="0"/>
            </a:endParaRPr>
          </a:p>
        </p:txBody>
      </p:sp>
      <p:sp>
        <p:nvSpPr>
          <p:cNvPr id="37" name="Прямоугольник 36"/>
          <p:cNvSpPr/>
          <p:nvPr/>
        </p:nvSpPr>
        <p:spPr>
          <a:xfrm rot="5400000">
            <a:off x="3736532" y="2806603"/>
            <a:ext cx="801630" cy="13270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8" name="Rectangle 1"/>
          <p:cNvSpPr>
            <a:spLocks/>
          </p:cNvSpPr>
          <p:nvPr/>
        </p:nvSpPr>
        <p:spPr bwMode="auto">
          <a:xfrm>
            <a:off x="925810" y="2498796"/>
            <a:ext cx="3150890" cy="773423"/>
          </a:xfrm>
          <a:prstGeom prst="rect">
            <a:avLst/>
          </a:prstGeom>
          <a:solidFill>
            <a:schemeClr val="bg1">
              <a:lumMod val="85000"/>
            </a:schemeClr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925810" y="1705855"/>
            <a:ext cx="3173750" cy="741268"/>
          </a:xfrm>
          <a:prstGeom prst="rect">
            <a:avLst/>
          </a:prstGeom>
          <a:solidFill>
            <a:srgbClr val="93E3FF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0" name="TextBox 26"/>
          <p:cNvSpPr txBox="1">
            <a:spLocks noChangeArrowheads="1"/>
          </p:cNvSpPr>
          <p:nvPr/>
        </p:nvSpPr>
        <p:spPr bwMode="auto">
          <a:xfrm>
            <a:off x="1029993" y="2602509"/>
            <a:ext cx="380232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000" b="1" dirty="0">
                <a:solidFill>
                  <a:srgbClr val="FF0000"/>
                </a:solidFill>
                <a:latin typeface="Calibri" pitchFamily="34" charset="0"/>
              </a:rPr>
              <a:t>3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1029142" y="1747938"/>
            <a:ext cx="536575" cy="55399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000" b="1" dirty="0">
                <a:solidFill>
                  <a:srgbClr val="0070C0"/>
                </a:solidFill>
                <a:latin typeface="+mn-lt"/>
                <a:cs typeface="+mn-cs"/>
              </a:rPr>
              <a:t>2</a:t>
            </a:r>
            <a:endParaRPr lang="ru-RU" sz="3000" b="1" dirty="0">
              <a:solidFill>
                <a:srgbClr val="0070C0"/>
              </a:solidFill>
              <a:latin typeface="+mn-lt"/>
              <a:cs typeface="+mn-cs"/>
            </a:endParaRPr>
          </a:p>
        </p:txBody>
      </p:sp>
      <p:sp>
        <p:nvSpPr>
          <p:cNvPr id="42" name="Rectangle 6"/>
          <p:cNvSpPr>
            <a:spLocks noChangeArrowheads="1"/>
          </p:cNvSpPr>
          <p:nvPr/>
        </p:nvSpPr>
        <p:spPr bwMode="auto">
          <a:xfrm>
            <a:off x="1424265" y="2697735"/>
            <a:ext cx="37686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atin typeface="Arial Narrow" panose="020B0606020202030204" pitchFamily="34" charset="0"/>
              </a:rPr>
              <a:t>Синдицированная гарантия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43" name="Rectangle 6"/>
          <p:cNvSpPr>
            <a:spLocks noChangeArrowheads="1"/>
          </p:cNvSpPr>
          <p:nvPr/>
        </p:nvSpPr>
        <p:spPr bwMode="auto">
          <a:xfrm>
            <a:off x="1429947" y="1907355"/>
            <a:ext cx="37686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atin typeface="Arial Narrow" panose="020B0606020202030204" pitchFamily="34" charset="0"/>
              </a:rPr>
              <a:t>Контргарантия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44" name="Прямоугольник 43"/>
          <p:cNvSpPr/>
          <p:nvPr/>
        </p:nvSpPr>
        <p:spPr>
          <a:xfrm rot="5400000">
            <a:off x="3380979" y="1649659"/>
            <a:ext cx="1512169" cy="12553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5" name="Rectangle 1"/>
          <p:cNvSpPr>
            <a:spLocks/>
          </p:cNvSpPr>
          <p:nvPr/>
        </p:nvSpPr>
        <p:spPr bwMode="auto">
          <a:xfrm>
            <a:off x="2555776" y="2456173"/>
            <a:ext cx="1656184" cy="4802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6" name="Rectangle 1"/>
          <p:cNvSpPr>
            <a:spLocks/>
          </p:cNvSpPr>
          <p:nvPr/>
        </p:nvSpPr>
        <p:spPr bwMode="auto">
          <a:xfrm>
            <a:off x="906256" y="3336953"/>
            <a:ext cx="3176346" cy="672756"/>
          </a:xfrm>
          <a:prstGeom prst="rect">
            <a:avLst/>
          </a:prstGeom>
          <a:solidFill>
            <a:schemeClr val="bg1">
              <a:lumMod val="95000"/>
            </a:schemeClr>
          </a:solidFill>
          <a:ln w="25400">
            <a:solidFill>
              <a:schemeClr val="tx1"/>
            </a:solidFill>
            <a:prstDash val="sysDot"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47" name="Rectangle 6"/>
          <p:cNvSpPr>
            <a:spLocks noChangeArrowheads="1"/>
          </p:cNvSpPr>
          <p:nvPr/>
        </p:nvSpPr>
        <p:spPr bwMode="auto">
          <a:xfrm>
            <a:off x="1424265" y="3424353"/>
            <a:ext cx="3768641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dirty="0" smtClean="0">
                <a:latin typeface="Arial Narrow" panose="020B0606020202030204" pitchFamily="34" charset="0"/>
              </a:rPr>
              <a:t>Антикризисные продукты</a:t>
            </a:r>
            <a:endParaRPr lang="ru-RU" sz="1600" dirty="0">
              <a:latin typeface="Arial Narrow" panose="020B0606020202030204" pitchFamily="34" charset="0"/>
            </a:endParaRPr>
          </a:p>
        </p:txBody>
      </p:sp>
      <p:sp>
        <p:nvSpPr>
          <p:cNvPr id="48" name="Прямоугольник 47"/>
          <p:cNvSpPr/>
          <p:nvPr/>
        </p:nvSpPr>
        <p:spPr>
          <a:xfrm rot="10800000">
            <a:off x="4639236" y="3183819"/>
            <a:ext cx="4032447" cy="281749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49" name="Rectangle 6"/>
          <p:cNvSpPr>
            <a:spLocks noChangeArrowheads="1"/>
          </p:cNvSpPr>
          <p:nvPr/>
        </p:nvSpPr>
        <p:spPr bwMode="auto">
          <a:xfrm>
            <a:off x="4637789" y="771550"/>
            <a:ext cx="4140199" cy="6771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900" b="1" dirty="0" smtClean="0">
                <a:latin typeface="Arial Narrow" panose="020B0606020202030204" pitchFamily="34" charset="0"/>
              </a:rPr>
              <a:t>Упрощенная система рассмотрения</a:t>
            </a:r>
            <a:r>
              <a:rPr lang="en-US" sz="1900" b="1" dirty="0" smtClean="0">
                <a:latin typeface="Arial Narrow" panose="020B0606020202030204" pitchFamily="34" charset="0"/>
              </a:rPr>
              <a:t> </a:t>
            </a:r>
            <a:r>
              <a:rPr lang="ru-RU" sz="1900" b="1" dirty="0" smtClean="0">
                <a:latin typeface="Arial Narrow" panose="020B0606020202030204" pitchFamily="34" charset="0"/>
              </a:rPr>
              <a:t>заявок по сегментам</a:t>
            </a:r>
            <a:endParaRPr lang="ru-RU" sz="1900" b="1" dirty="0">
              <a:latin typeface="Arial Narrow" panose="020B0606020202030204" pitchFamily="34" charset="0"/>
            </a:endParaRPr>
          </a:p>
        </p:txBody>
      </p:sp>
      <p:sp>
        <p:nvSpPr>
          <p:cNvPr id="51" name="Номер слайда 1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</p:spPr>
        <p:txBody>
          <a:bodyPr/>
          <a:lstStyle/>
          <a:p>
            <a:r>
              <a:rPr lang="en-US" dirty="0"/>
              <a:t>8</a:t>
            </a:r>
            <a:endParaRPr lang="ru-RU" dirty="0"/>
          </a:p>
        </p:txBody>
      </p:sp>
      <p:sp>
        <p:nvSpPr>
          <p:cNvPr id="50" name="Rectangle 6"/>
          <p:cNvSpPr>
            <a:spLocks noChangeArrowheads="1"/>
          </p:cNvSpPr>
          <p:nvPr/>
        </p:nvSpPr>
        <p:spPr bwMode="auto">
          <a:xfrm>
            <a:off x="4860032" y="3169300"/>
            <a:ext cx="390876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bg1"/>
                </a:solidFill>
                <a:latin typeface="Arial Narrow" panose="020B0606020202030204" pitchFamily="34" charset="0"/>
              </a:rPr>
              <a:t>МИКРО              МАЛЫЙ                СРЕДНИЙ</a:t>
            </a:r>
            <a:endParaRPr lang="ru-RU" sz="1600" b="1" dirty="0">
              <a:solidFill>
                <a:schemeClr val="bg1"/>
              </a:solidFill>
              <a:latin typeface="Arial Narrow" panose="020B0606020202030204" pitchFamily="34" charset="0"/>
            </a:endParaRPr>
          </a:p>
        </p:txBody>
      </p:sp>
      <p:sp>
        <p:nvSpPr>
          <p:cNvPr id="52" name="Rectangle 1"/>
          <p:cNvSpPr>
            <a:spLocks/>
          </p:cNvSpPr>
          <p:nvPr/>
        </p:nvSpPr>
        <p:spPr bwMode="auto">
          <a:xfrm rot="5400000">
            <a:off x="5044576" y="2654567"/>
            <a:ext cx="1656186" cy="50391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3" name="Rectangle 1"/>
          <p:cNvSpPr>
            <a:spLocks/>
          </p:cNvSpPr>
          <p:nvPr/>
        </p:nvSpPr>
        <p:spPr bwMode="auto">
          <a:xfrm rot="5400000">
            <a:off x="6399679" y="2722196"/>
            <a:ext cx="1656186" cy="59152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54" name="Rectangle 1"/>
          <p:cNvSpPr>
            <a:spLocks/>
          </p:cNvSpPr>
          <p:nvPr/>
        </p:nvSpPr>
        <p:spPr bwMode="auto">
          <a:xfrm>
            <a:off x="683568" y="1657417"/>
            <a:ext cx="1656184" cy="51176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lIns="0" tIns="0" rIns="0" bIns="0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37545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4"/>
          <p:cNvSpPr>
            <a:spLocks noChangeArrowheads="1"/>
          </p:cNvSpPr>
          <p:nvPr/>
        </p:nvSpPr>
        <p:spPr bwMode="auto">
          <a:xfrm>
            <a:off x="1559623" y="93307"/>
            <a:ext cx="784459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Комплекс проведенных мероприятий позволил </a:t>
            </a:r>
          </a:p>
          <a:p>
            <a:r>
              <a:rPr lang="ru-RU" b="1" dirty="0" smtClean="0">
                <a:solidFill>
                  <a:srgbClr val="0070C0"/>
                </a:solidFill>
                <a:latin typeface="Arial Narrow" pitchFamily="34" charset="0"/>
              </a:rPr>
              <a:t>обеспечить устойчивую работу гарантийного механизма</a:t>
            </a:r>
            <a:endParaRPr lang="ru-RU" b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1663105" y="718868"/>
            <a:ext cx="7524329" cy="12469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6" name="Рисунок 15"/>
          <p:cNvPicPr>
            <a:picLocks noChangeAspect="1"/>
          </p:cNvPicPr>
          <p:nvPr/>
        </p:nvPicPr>
        <p:blipFill rotWithShape="1">
          <a:blip r:embed="rId2"/>
          <a:srcRect l="20863" t="8000" r="70868" b="85000"/>
          <a:stretch/>
        </p:blipFill>
        <p:spPr>
          <a:xfrm>
            <a:off x="35497" y="0"/>
            <a:ext cx="1512168" cy="720080"/>
          </a:xfrm>
          <a:prstGeom prst="rect">
            <a:avLst/>
          </a:prstGeom>
        </p:spPr>
      </p:pic>
      <p:sp>
        <p:nvSpPr>
          <p:cNvPr id="26" name="Скругленный прямоугольник 25"/>
          <p:cNvSpPr/>
          <p:nvPr/>
        </p:nvSpPr>
        <p:spPr>
          <a:xfrm>
            <a:off x="840086" y="1369255"/>
            <a:ext cx="7819239" cy="678820"/>
          </a:xfrm>
          <a:prstGeom prst="roundRect">
            <a:avLst>
              <a:gd name="adj" fmla="val 492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Внедрены технологии адаптации гарантийных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продуктов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АКГ к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требованиям внутренних процессов и процедур банков-партнеров, включая пересмотр внутренней кредитной политики и формирование системы риск-менеджмента по кредитам, обеспеченным гарантиями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АК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Г</a:t>
            </a:r>
          </a:p>
        </p:txBody>
      </p:sp>
      <p:sp>
        <p:nvSpPr>
          <p:cNvPr id="28" name="Скругленный прямоугольник 27"/>
          <p:cNvSpPr/>
          <p:nvPr/>
        </p:nvSpPr>
        <p:spPr>
          <a:xfrm>
            <a:off x="836480" y="855406"/>
            <a:ext cx="7819239" cy="474110"/>
          </a:xfrm>
          <a:prstGeom prst="roundRect">
            <a:avLst>
              <a:gd name="adj" fmla="val 5285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П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олностью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сформирована нормативная база, регламентирующая порядок предоставления гарантий АКГ,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условия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отбора банков-партнеров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и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заключения соглашений с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РГО 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849605" y="4117578"/>
            <a:ext cx="7819239" cy="688951"/>
          </a:xfrm>
          <a:prstGeom prst="roundRect">
            <a:avLst>
              <a:gd name="adj" fmla="val 2334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Разработана и одобрена Общественным советом Минэкономразвития России Стратегия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развития Национальной гарантийной системы поддержки субъектов МСП на период до 2020 года в соответствии с поручением Правительства Российской Федерации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от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5 декабря 2014 г. №ИШ-П13-8997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845185" y="2381532"/>
            <a:ext cx="7819239" cy="293935"/>
          </a:xfrm>
          <a:prstGeom prst="roundRect">
            <a:avLst>
              <a:gd name="adj" fmla="val 53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Создана партнерская сеть для оказания гарантийной поддержки субъектам МСП (41 банк-партнер, 82 РГО) 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836480" y="2093936"/>
            <a:ext cx="7827276" cy="251777"/>
          </a:xfrm>
          <a:prstGeom prst="roundRect">
            <a:avLst>
              <a:gd name="adj" fmla="val 35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Сформирована продуктовая линейка АКГ, включающая в том числе антикризисные гарантийные продукты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dirty="0"/>
              <a:t>9</a:t>
            </a:r>
            <a:endParaRPr lang="ru-RU" dirty="0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51686" y="3237473"/>
            <a:ext cx="7811386" cy="845770"/>
          </a:xfrm>
          <a:prstGeom prst="roundRect">
            <a:avLst>
              <a:gd name="adj" fmla="val 3598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Гарантиям АКГ присвоена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I категория качества обеспечения 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в </a:t>
            </a:r>
            <a:r>
              <a:rPr lang="ru-RU" sz="1350" dirty="0">
                <a:solidFill>
                  <a:schemeClr val="tx1"/>
                </a:solidFill>
                <a:latin typeface="Arial Narrow" panose="020B0606020202030204" pitchFamily="34" charset="0"/>
              </a:rPr>
              <a:t>соответствии с Указанием Банка России от 21 октября 2014 г. №3422-У «О внесении изменений в Положение Банка России от 26 марта 2004 г. №254-П «О порядке формирования кредитными организациями резервов на возможные потери по ссудам, по ссудной и приравненной к ней задолженности</a:t>
            </a:r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», внесены изменения в Положение №312-П Банка России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851686" y="2721201"/>
            <a:ext cx="7819239" cy="475839"/>
          </a:xfrm>
          <a:prstGeom prst="roundRect">
            <a:avLst>
              <a:gd name="adj" fmla="val 5376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350" dirty="0" smtClean="0">
                <a:solidFill>
                  <a:schemeClr val="tx1"/>
                </a:solidFill>
                <a:latin typeface="Arial Narrow" panose="020B0606020202030204" pitchFamily="34" charset="0"/>
              </a:rPr>
              <a:t>Разрабатываются программы для расширения доступа субъектов МСП к кредитным ресурсам совместно с Минэкономразвития России и Банком России</a:t>
            </a:r>
            <a:endParaRPr lang="ru-RU" sz="1350" dirty="0">
              <a:solidFill>
                <a:schemeClr val="tx1"/>
              </a:solidFill>
              <a:latin typeface="Arial Narrow" panose="020B0606020202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0828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5704</TotalTime>
  <Words>1767</Words>
  <Application>Microsoft Office PowerPoint</Application>
  <PresentationFormat>Экран (16:9)</PresentationFormat>
  <Paragraphs>226</Paragraphs>
  <Slides>15</Slides>
  <Notes>5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Arial Narrow</vt:lpstr>
      <vt:lpstr>Calibri</vt:lpstr>
      <vt:lpstr>Times New Roman</vt:lpstr>
      <vt:lpstr>Wingdings</vt:lpstr>
      <vt:lpstr>Тема Office</vt:lpstr>
      <vt:lpstr>think-cell Slide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Национальная гарантийная система обеспечит значимую  и эффективную гарантийную поддержку субъектов МСП</vt:lpstr>
      <vt:lpstr>Субъекты Национальной гарантийной системы (НГС)</vt:lpstr>
      <vt:lpstr>НГС нацелена на поддержку МСП, работающих в отраслях  и регионах с государственными приоритетами развития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kadyrova</dc:creator>
  <cp:lastModifiedBy>Лоскутова Ирина Александровна</cp:lastModifiedBy>
  <cp:revision>364</cp:revision>
  <cp:lastPrinted>2015-03-30T11:52:13Z</cp:lastPrinted>
  <dcterms:created xsi:type="dcterms:W3CDTF">2014-06-30T05:53:46Z</dcterms:created>
  <dcterms:modified xsi:type="dcterms:W3CDTF">2015-05-19T15:16:38Z</dcterms:modified>
</cp:coreProperties>
</file>